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61" r:id="rId5"/>
    <p:sldId id="259" r:id="rId6"/>
    <p:sldId id="264" r:id="rId7"/>
    <p:sldId id="260" r:id="rId8"/>
    <p:sldId id="265" r:id="rId9"/>
    <p:sldId id="263" r:id="rId10"/>
    <p:sldId id="272" r:id="rId11"/>
    <p:sldId id="271" r:id="rId12"/>
    <p:sldId id="270" r:id="rId13"/>
    <p:sldId id="268" r:id="rId14"/>
    <p:sldId id="267" r:id="rId15"/>
    <p:sldId id="266" r:id="rId16"/>
    <p:sldId id="283" r:id="rId17"/>
    <p:sldId id="282" r:id="rId18"/>
    <p:sldId id="281" r:id="rId19"/>
    <p:sldId id="280" r:id="rId20"/>
    <p:sldId id="279" r:id="rId2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263641C4-3A55-436C-98CB-2D7B17B68B55}">
          <p14:sldIdLst>
            <p14:sldId id="256"/>
            <p14:sldId id="257"/>
            <p14:sldId id="258"/>
            <p14:sldId id="261"/>
            <p14:sldId id="259"/>
            <p14:sldId id="264"/>
            <p14:sldId id="260"/>
            <p14:sldId id="265"/>
            <p14:sldId id="263"/>
            <p14:sldId id="272"/>
            <p14:sldId id="271"/>
            <p14:sldId id="270"/>
            <p14:sldId id="268"/>
            <p14:sldId id="267"/>
            <p14:sldId id="266"/>
            <p14:sldId id="283"/>
            <p14:sldId id="282"/>
            <p14:sldId id="281"/>
            <p14:sldId id="280"/>
            <p14:sldId id="279"/>
          </p14:sldIdLst>
        </p14:section>
        <p14:section name="Sekcja bez tytułu" id="{1E0FB385-EACF-4695-B149-DA9EFCDC536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A50EA-05BF-4364-B614-7210D1186E1B}" type="datetimeFigureOut">
              <a:rPr lang="pl-PL" smtClean="0"/>
              <a:pPr/>
              <a:t>21.01.2019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865B63-23B5-42B7-BD8D-C6589F8D484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5878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000138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pPr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555227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pPr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49273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pPr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78503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pPr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390160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pPr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353405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pPr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899673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pPr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414993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pPr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247067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pPr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86715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pPr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0925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pPr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403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pPr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392546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pPr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265888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pPr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802437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pPr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277627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pPr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06850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pPr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872756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pPr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44263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10583-F65F-445F-B9AB-5EA2C482DAE3}" type="datetime1">
              <a:rPr lang="pl-PL" smtClean="0"/>
              <a:pPr/>
              <a:t>21.01.2019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8291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185E7-AB9E-4672-AF86-00EEA1FF00C4}" type="datetime1">
              <a:rPr lang="pl-PL" smtClean="0"/>
              <a:pPr/>
              <a:t>21.01.2019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7262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5ADA7-6A76-441C-BB86-07B3155A04BC}" type="datetime1">
              <a:rPr lang="pl-PL" smtClean="0"/>
              <a:pPr/>
              <a:t>21.01.2019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1801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FD251-CC29-4E00-A8CA-EC4E6D0EEC81}" type="datetime1">
              <a:rPr lang="pl-PL" smtClean="0"/>
              <a:pPr/>
              <a:t>21.01.2019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0821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94E96-CE54-4C1F-82CF-7FE8D18F13E6}" type="datetime1">
              <a:rPr lang="pl-PL" smtClean="0"/>
              <a:pPr/>
              <a:t>21.01.2019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2461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B770F-3EB2-4269-B9F1-D07572D90072}" type="datetime1">
              <a:rPr lang="pl-PL" smtClean="0"/>
              <a:pPr/>
              <a:t>21.01.2019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34965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C3596-4C0A-4309-AD47-FBFED13B1F1F}" type="datetime1">
              <a:rPr lang="pl-PL" smtClean="0"/>
              <a:pPr/>
              <a:t>21.01.2019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9340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E1965-FF4D-4F17-A414-6FDF806E8CA9}" type="datetime1">
              <a:rPr lang="pl-PL" smtClean="0"/>
              <a:pPr/>
              <a:t>21.01.2019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91745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1D1D-0B71-43B0-90FA-CFD2CFBD708A}" type="datetime1">
              <a:rPr lang="pl-PL" smtClean="0"/>
              <a:pPr/>
              <a:t>21.01.2019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2183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574D4-08A8-4CC1-A0DA-A4438ABF6DDF}" type="datetime1">
              <a:rPr lang="pl-PL" smtClean="0"/>
              <a:pPr/>
              <a:t>21.01.2019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4878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31BB3-DC04-46DA-BD33-E1C163A6F9A3}" type="datetime1">
              <a:rPr lang="pl-PL" smtClean="0"/>
              <a:pPr/>
              <a:t>21.01.2019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1139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328C7-48B8-4023-B4A8-F0D502C76B41}" type="datetime1">
              <a:rPr lang="pl-PL" smtClean="0"/>
              <a:pPr/>
              <a:t>21.01.2019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6AB9B-29CC-41B5-BC0A-919D45734DF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78049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5" Type="http://schemas.openxmlformats.org/officeDocument/2006/relationships/hyperlink" Target="https://tiny.pl/txwk9" TargetMode="Externa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5" Type="http://schemas.openxmlformats.org/officeDocument/2006/relationships/hyperlink" Target="https://tiny.pl/tqmcl" TargetMode="External"/><Relationship Id="rId4" Type="http://schemas.openxmlformats.org/officeDocument/2006/relationships/hyperlink" Target="https://tiny.pl/txw8q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hyperlink" Target="https://tiny.pl/tx9gb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.emf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6740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>
            <a:normAutofit/>
          </a:bodyPr>
          <a:lstStyle/>
          <a:p>
            <a:pPr marL="0" indent="0"/>
            <a:r>
              <a:rPr lang="pl-PL" sz="3200" b="1" dirty="0"/>
              <a:t>DOSKONALENIE TRENERÓW WSPOMAGANIA OŚWIATY</a:t>
            </a:r>
            <a:br>
              <a:rPr lang="pl-PL" sz="3200" b="1" dirty="0"/>
            </a:br>
            <a:r>
              <a:rPr lang="pl-PL" sz="3200" b="1" dirty="0"/>
              <a:t>W ZAKRESIE WSPOMAGANIA SZKÓŁ W ROZWOJU KOMPETENCJI MATEMATYCZNO-PRZYRODNICZYCH – I ETAP </a:t>
            </a:r>
            <a:r>
              <a:rPr lang="pl-PL" sz="3200" b="1"/>
              <a:t>EDUKACYJNY 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6799"/>
            <a:ext cx="9144000" cy="2128837"/>
          </a:xfrm>
        </p:spPr>
        <p:txBody>
          <a:bodyPr>
            <a:normAutofit/>
          </a:bodyPr>
          <a:lstStyle/>
          <a:p>
            <a:endParaRPr lang="pl-PL" b="1" dirty="0"/>
          </a:p>
          <a:p>
            <a:r>
              <a:rPr lang="pl-PL" b="1" dirty="0"/>
              <a:t>Moduł VI. Metody pracy nauczyciela służące rozwijaniu kompetencji matematyczno-przyrodniczych na I etapie </a:t>
            </a:r>
            <a:r>
              <a:rPr lang="pl-PL" b="1" dirty="0" smtClean="0"/>
              <a:t>edukacyjnym</a:t>
            </a:r>
            <a:endParaRPr lang="pl-PL" sz="2800" b="1" dirty="0"/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838200" y="1"/>
            <a:ext cx="10481441" cy="11140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/>
              <a:t/>
            </a:r>
            <a:br>
              <a:rPr lang="pl-PL" sz="1000" dirty="0"/>
            </a:br>
            <a:endParaRPr lang="pl-PL" sz="1200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2370" y="5574535"/>
            <a:ext cx="7327261" cy="1481654"/>
          </a:xfrm>
          <a:prstGeom prst="rect">
            <a:avLst/>
          </a:prstGeom>
        </p:spPr>
      </p:pic>
      <p:sp>
        <p:nvSpPr>
          <p:cNvPr id="7" name="Tytuł 1"/>
          <p:cNvSpPr txBox="1">
            <a:spLocks/>
          </p:cNvSpPr>
          <p:nvPr/>
        </p:nvSpPr>
        <p:spPr>
          <a:xfrm>
            <a:off x="922282" y="-88012"/>
            <a:ext cx="10481441" cy="11140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200" i="1" smtClean="0"/>
              <a:t>DOSKONALENIE TRENERÓW WSPOMAGANIA OŚWIATY  </a:t>
            </a:r>
            <a:r>
              <a:rPr lang="pl-PL" sz="1200" smtClean="0"/>
              <a:t>POWR.02.10.00-00-7015/17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10154487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6740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r>
              <a:rPr lang="pl-PL" sz="1000" dirty="0"/>
              <a:t/>
            </a:r>
            <a:br>
              <a:rPr lang="pl-PL" sz="1000" dirty="0"/>
            </a:br>
            <a:endParaRPr lang="pl-PL" sz="1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80565"/>
            <a:ext cx="10649607" cy="412738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b="1" dirty="0" smtClean="0">
                <a:solidFill>
                  <a:srgbClr val="002060"/>
                </a:solidFill>
              </a:rPr>
              <a:t>Mapa mentalna </a:t>
            </a:r>
          </a:p>
          <a:p>
            <a:r>
              <a:rPr lang="pl-PL" dirty="0" smtClean="0">
                <a:solidFill>
                  <a:srgbClr val="002060"/>
                </a:solidFill>
              </a:rPr>
              <a:t>umożliwia </a:t>
            </a:r>
            <a:r>
              <a:rPr lang="pl-PL" dirty="0">
                <a:solidFill>
                  <a:srgbClr val="002060"/>
                </a:solidFill>
              </a:rPr>
              <a:t>wizualne opracowanie problemu, </a:t>
            </a:r>
            <a:endParaRPr lang="pl-PL" dirty="0" smtClean="0">
              <a:solidFill>
                <a:srgbClr val="002060"/>
              </a:solidFill>
            </a:endParaRPr>
          </a:p>
          <a:p>
            <a:r>
              <a:rPr lang="pl-PL" dirty="0" smtClean="0">
                <a:solidFill>
                  <a:srgbClr val="002060"/>
                </a:solidFill>
              </a:rPr>
              <a:t>służy </a:t>
            </a:r>
            <a:r>
              <a:rPr lang="pl-PL" dirty="0">
                <a:solidFill>
                  <a:srgbClr val="002060"/>
                </a:solidFill>
              </a:rPr>
              <a:t>uporządkowaniu </a:t>
            </a:r>
            <a:r>
              <a:rPr lang="pl-PL" dirty="0" smtClean="0">
                <a:solidFill>
                  <a:srgbClr val="002060"/>
                </a:solidFill>
              </a:rPr>
              <a:t>myśli,</a:t>
            </a:r>
          </a:p>
          <a:p>
            <a:r>
              <a:rPr lang="pl-PL" dirty="0" smtClean="0">
                <a:solidFill>
                  <a:srgbClr val="002060"/>
                </a:solidFill>
              </a:rPr>
              <a:t>pozwala </a:t>
            </a:r>
            <a:r>
              <a:rPr lang="pl-PL" dirty="0">
                <a:solidFill>
                  <a:srgbClr val="002060"/>
                </a:solidFill>
              </a:rPr>
              <a:t>na szybkie i łatwe zapamiętywanie potrzebnych </a:t>
            </a:r>
            <a:r>
              <a:rPr lang="pl-PL" dirty="0" smtClean="0">
                <a:solidFill>
                  <a:srgbClr val="002060"/>
                </a:solidFill>
              </a:rPr>
              <a:t>informacji. </a:t>
            </a:r>
          </a:p>
          <a:p>
            <a:pPr marL="0" indent="0" algn="ctr">
              <a:buNone/>
            </a:pPr>
            <a:r>
              <a:rPr lang="pl-PL" dirty="0">
                <a:solidFill>
                  <a:srgbClr val="002060"/>
                </a:solidFill>
              </a:rPr>
              <a:t> </a:t>
            </a:r>
            <a:r>
              <a:rPr lang="pl-PL" dirty="0" smtClean="0">
                <a:solidFill>
                  <a:srgbClr val="002060"/>
                </a:solidFill>
              </a:rPr>
              <a:t>  </a:t>
            </a:r>
            <a:r>
              <a:rPr lang="pl-PL" dirty="0" smtClean="0">
                <a:solidFill>
                  <a:srgbClr val="0070C0"/>
                </a:solidFill>
              </a:rPr>
              <a:t>Może </a:t>
            </a:r>
            <a:r>
              <a:rPr lang="pl-PL" dirty="0">
                <a:solidFill>
                  <a:srgbClr val="0070C0"/>
                </a:solidFill>
              </a:rPr>
              <a:t>być zrealizowana np. w formie kwiatu, drzewa, mapy nieba</a:t>
            </a:r>
            <a:r>
              <a:rPr lang="pl-PL" dirty="0" smtClean="0">
                <a:solidFill>
                  <a:srgbClr val="0070C0"/>
                </a:solidFill>
              </a:rPr>
              <a:t>,                       </a:t>
            </a:r>
            <a:r>
              <a:rPr lang="pl-PL" dirty="0">
                <a:solidFill>
                  <a:srgbClr val="0070C0"/>
                </a:solidFill>
              </a:rPr>
              <a:t>z wykorzystaniem rysunków, obrazów, zdjęć, symboli, haseł</a:t>
            </a:r>
            <a:r>
              <a:rPr lang="pl-PL" dirty="0" smtClean="0">
                <a:solidFill>
                  <a:srgbClr val="0070C0"/>
                </a:solidFill>
              </a:rPr>
              <a:t>,</a:t>
            </a:r>
          </a:p>
          <a:p>
            <a:pPr marL="0" indent="0" algn="ctr">
              <a:buNone/>
            </a:pPr>
            <a:r>
              <a:rPr lang="pl-PL" dirty="0" smtClean="0">
                <a:solidFill>
                  <a:srgbClr val="0070C0"/>
                </a:solidFill>
              </a:rPr>
              <a:t> </a:t>
            </a:r>
            <a:r>
              <a:rPr lang="pl-PL" dirty="0">
                <a:solidFill>
                  <a:srgbClr val="0070C0"/>
                </a:solidFill>
              </a:rPr>
              <a:t>krótkich </a:t>
            </a:r>
            <a:r>
              <a:rPr lang="pl-PL" dirty="0" smtClean="0">
                <a:solidFill>
                  <a:srgbClr val="0070C0"/>
                </a:solidFill>
              </a:rPr>
              <a:t>zwrotów.</a:t>
            </a:r>
            <a:endParaRPr lang="pl-PL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pl-PL" dirty="0">
              <a:solidFill>
                <a:srgbClr val="0070C0"/>
              </a:solidFill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32370" y="5565422"/>
            <a:ext cx="7327261" cy="1490767"/>
          </a:xfrm>
          <a:prstGeom prst="rect">
            <a:avLst/>
          </a:prstGeom>
        </p:spPr>
      </p:pic>
      <p:sp>
        <p:nvSpPr>
          <p:cNvPr id="8" name="Tytuł 1"/>
          <p:cNvSpPr txBox="1">
            <a:spLocks/>
          </p:cNvSpPr>
          <p:nvPr/>
        </p:nvSpPr>
        <p:spPr>
          <a:xfrm>
            <a:off x="1074682" y="64388"/>
            <a:ext cx="10481441" cy="111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200" i="1" smtClean="0"/>
              <a:t>DOSKONALENIE TRENERÓW WSPOMAGANIA OŚWIATY  </a:t>
            </a:r>
            <a:r>
              <a:rPr lang="pl-PL" sz="1200" smtClean="0"/>
              <a:t>POWR.02.10.00-00-7015/17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28861647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6740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r>
              <a:rPr lang="pl-PL" sz="1000" dirty="0"/>
              <a:t/>
            </a:r>
            <a:br>
              <a:rPr lang="pl-PL" sz="1000" dirty="0"/>
            </a:br>
            <a:endParaRPr lang="pl-PL" sz="1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71197" y="1280565"/>
            <a:ext cx="10649607" cy="41273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u="sng" dirty="0">
                <a:solidFill>
                  <a:srgbClr val="002060"/>
                </a:solidFill>
              </a:rPr>
              <a:t>Charakterystyka wybranych metod ekspresji i impresji: </a:t>
            </a:r>
            <a:endParaRPr lang="pl-PL" b="1" u="sng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pl-PL" dirty="0" smtClean="0">
                <a:solidFill>
                  <a:srgbClr val="002060"/>
                </a:solidFill>
              </a:rPr>
              <a:t>                              - drama</a:t>
            </a:r>
          </a:p>
          <a:p>
            <a:pPr marL="0" indent="0">
              <a:buNone/>
            </a:pPr>
            <a:r>
              <a:rPr lang="pl-PL" dirty="0">
                <a:solidFill>
                  <a:srgbClr val="002060"/>
                </a:solidFill>
              </a:rPr>
              <a:t> </a:t>
            </a:r>
            <a:r>
              <a:rPr lang="pl-PL" dirty="0" smtClean="0">
                <a:solidFill>
                  <a:srgbClr val="002060"/>
                </a:solidFill>
              </a:rPr>
              <a:t>                             - fabuła z kubka</a:t>
            </a:r>
          </a:p>
          <a:p>
            <a:pPr marL="0" indent="0">
              <a:buNone/>
            </a:pPr>
            <a:r>
              <a:rPr lang="pl-PL" dirty="0">
                <a:solidFill>
                  <a:srgbClr val="002060"/>
                </a:solidFill>
              </a:rPr>
              <a:t> </a:t>
            </a:r>
            <a:r>
              <a:rPr lang="pl-PL" dirty="0" smtClean="0">
                <a:solidFill>
                  <a:srgbClr val="002060"/>
                </a:solidFill>
              </a:rPr>
              <a:t>                             - gry dydaktyczne</a:t>
            </a:r>
          </a:p>
          <a:p>
            <a:pPr marL="0" indent="0">
              <a:buNone/>
            </a:pPr>
            <a:r>
              <a:rPr lang="pl-PL" dirty="0">
                <a:solidFill>
                  <a:srgbClr val="002060"/>
                </a:solidFill>
              </a:rPr>
              <a:t> </a:t>
            </a:r>
            <a:r>
              <a:rPr lang="pl-PL" dirty="0" smtClean="0">
                <a:solidFill>
                  <a:srgbClr val="002060"/>
                </a:solidFill>
              </a:rPr>
              <a:t>                             - symulacja</a:t>
            </a:r>
            <a:endParaRPr lang="pl-PL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32370" y="5563518"/>
            <a:ext cx="7327261" cy="1492671"/>
          </a:xfrm>
          <a:prstGeom prst="rect">
            <a:avLst/>
          </a:prstGeom>
        </p:spPr>
      </p:pic>
      <p:sp>
        <p:nvSpPr>
          <p:cNvPr id="8" name="Tytuł 1"/>
          <p:cNvSpPr txBox="1">
            <a:spLocks/>
          </p:cNvSpPr>
          <p:nvPr/>
        </p:nvSpPr>
        <p:spPr>
          <a:xfrm>
            <a:off x="1074682" y="64388"/>
            <a:ext cx="10481441" cy="111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200" i="1" smtClean="0"/>
              <a:t>DOSKONALENIE TRENERÓW WSPOMAGANIA OŚWIATY  </a:t>
            </a:r>
            <a:r>
              <a:rPr lang="pl-PL" sz="1200" smtClean="0"/>
              <a:t>POWR.02.10.00-00-7015/17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23193234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6740" y="0"/>
            <a:ext cx="7318520" cy="938073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80565"/>
            <a:ext cx="10649607" cy="412738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l-PL" b="1" u="sng" dirty="0">
                <a:solidFill>
                  <a:srgbClr val="002060"/>
                </a:solidFill>
              </a:rPr>
              <a:t>Projekt edukacyjny </a:t>
            </a:r>
            <a:r>
              <a:rPr lang="pl-PL" b="1" u="sng" dirty="0" smtClean="0">
                <a:solidFill>
                  <a:srgbClr val="002060"/>
                </a:solidFill>
              </a:rPr>
              <a:t>to sposób </a:t>
            </a:r>
            <a:r>
              <a:rPr lang="pl-PL" b="1" u="sng" dirty="0">
                <a:solidFill>
                  <a:srgbClr val="002060"/>
                </a:solidFill>
              </a:rPr>
              <a:t>na pobudzanie chęci wykorzystywania istniejącego zasobu wiedzy i metodologii w celu wyjaśniania świata przyrody oraz kształtowania umiejętności stosowania głównych zasad i procesów matematycznych w codziennych sytuacjach</a:t>
            </a:r>
            <a:r>
              <a:rPr lang="pl-PL" b="1" u="sng" dirty="0" smtClean="0">
                <a:solidFill>
                  <a:srgbClr val="002060"/>
                </a:solidFill>
              </a:rPr>
              <a:t>.</a:t>
            </a:r>
          </a:p>
          <a:p>
            <a:pPr marL="0" indent="0">
              <a:buNone/>
            </a:pPr>
            <a:r>
              <a:rPr lang="pl-PL" dirty="0">
                <a:solidFill>
                  <a:srgbClr val="0070C0"/>
                </a:solidFill>
              </a:rPr>
              <a:t>Organizacja zajęć realizowanych </a:t>
            </a:r>
            <a:r>
              <a:rPr lang="pl-PL" b="1" dirty="0">
                <a:solidFill>
                  <a:srgbClr val="0070C0"/>
                </a:solidFill>
              </a:rPr>
              <a:t>metodą projektów </a:t>
            </a:r>
            <a:r>
              <a:rPr lang="pl-PL" dirty="0">
                <a:solidFill>
                  <a:srgbClr val="0070C0"/>
                </a:solidFill>
              </a:rPr>
              <a:t>powinna być następująca: </a:t>
            </a:r>
          </a:p>
          <a:p>
            <a:pPr lvl="0"/>
            <a:r>
              <a:rPr lang="pl-PL" dirty="0">
                <a:solidFill>
                  <a:srgbClr val="0070C0"/>
                </a:solidFill>
              </a:rPr>
              <a:t>wybranie partii materiału (działu tematycznego) przez nauczyciela, </a:t>
            </a:r>
          </a:p>
          <a:p>
            <a:pPr lvl="0"/>
            <a:r>
              <a:rPr lang="pl-PL" dirty="0">
                <a:solidFill>
                  <a:srgbClr val="0070C0"/>
                </a:solidFill>
              </a:rPr>
              <a:t>wprowadzenie do tematu z zasugerowaniem problemów do rozwiązania,</a:t>
            </a:r>
          </a:p>
          <a:p>
            <a:pPr lvl="0"/>
            <a:r>
              <a:rPr lang="pl-PL" dirty="0">
                <a:solidFill>
                  <a:srgbClr val="0070C0"/>
                </a:solidFill>
              </a:rPr>
              <a:t>sformułowanie tematów i ustalenie zakresu projektów (zawarcie "kontraktów"), </a:t>
            </a:r>
          </a:p>
          <a:p>
            <a:pPr lvl="0"/>
            <a:r>
              <a:rPr lang="pl-PL" dirty="0">
                <a:solidFill>
                  <a:srgbClr val="0070C0"/>
                </a:solidFill>
              </a:rPr>
              <a:t>realizacja projektów (konsultacje), </a:t>
            </a:r>
          </a:p>
          <a:p>
            <a:pPr lvl="0"/>
            <a:r>
              <a:rPr lang="pl-PL" dirty="0">
                <a:solidFill>
                  <a:srgbClr val="0070C0"/>
                </a:solidFill>
              </a:rPr>
              <a:t>prezentacja projektów, dyskusja, podsumowanie, </a:t>
            </a:r>
          </a:p>
          <a:p>
            <a:pPr lvl="0"/>
            <a:r>
              <a:rPr lang="pl-PL" dirty="0">
                <a:solidFill>
                  <a:srgbClr val="0070C0"/>
                </a:solidFill>
              </a:rPr>
              <a:t>sprawdzian wiadomości i umiejętności. 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32370" y="5574535"/>
            <a:ext cx="7327261" cy="1481654"/>
          </a:xfrm>
          <a:prstGeom prst="rect">
            <a:avLst/>
          </a:prstGeom>
        </p:spPr>
      </p:pic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200" i="1" dirty="0" smtClean="0"/>
              <a:t>DOSKONALENIE TRENERÓW WSPOMAGANIA OŚWIATY  </a:t>
            </a:r>
            <a:r>
              <a:rPr lang="pl-PL" sz="1200" dirty="0" smtClean="0"/>
              <a:t>POWR.02.10.00-00-7015/17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29453830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18319" y="2200612"/>
            <a:ext cx="5555362" cy="3438166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36740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r>
              <a:rPr lang="pl-PL" sz="1000" dirty="0"/>
              <a:t/>
            </a:r>
            <a:br>
              <a:rPr lang="pl-PL" sz="1000" dirty="0"/>
            </a:br>
            <a:endParaRPr lang="pl-PL" sz="1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80565"/>
            <a:ext cx="10649607" cy="41273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 smtClean="0"/>
              <a:t>Metody </a:t>
            </a:r>
            <a:r>
              <a:rPr lang="pl-PL" dirty="0" err="1" smtClean="0"/>
              <a:t>synaktyczne</a:t>
            </a:r>
            <a:r>
              <a:rPr lang="pl-PL" dirty="0" smtClean="0"/>
              <a:t>- Gordona….</a:t>
            </a:r>
          </a:p>
          <a:p>
            <a:pPr marL="0" indent="0">
              <a:buNone/>
            </a:pPr>
            <a:r>
              <a:rPr lang="pl-PL" dirty="0" smtClean="0"/>
              <a:t>Zapraszam </a:t>
            </a:r>
            <a:r>
              <a:rPr lang="pl-PL" dirty="0"/>
              <a:t>na prezentację: </a:t>
            </a:r>
            <a:r>
              <a:rPr lang="pl-PL" dirty="0">
                <a:hlinkClick r:id="rId5"/>
              </a:rPr>
              <a:t>https://tiny.pl/txwk9</a:t>
            </a: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32370" y="5574535"/>
            <a:ext cx="7327261" cy="1481654"/>
          </a:xfrm>
          <a:prstGeom prst="rect">
            <a:avLst/>
          </a:prstGeom>
        </p:spPr>
      </p:pic>
      <p:sp>
        <p:nvSpPr>
          <p:cNvPr id="8" name="Tytuł 1"/>
          <p:cNvSpPr txBox="1">
            <a:spLocks/>
          </p:cNvSpPr>
          <p:nvPr/>
        </p:nvSpPr>
        <p:spPr>
          <a:xfrm>
            <a:off x="1074682" y="64388"/>
            <a:ext cx="10481441" cy="111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200" i="1" smtClean="0"/>
              <a:t>DOSKONALENIE TRENERÓW WSPOMAGANIA OŚWIATY  </a:t>
            </a:r>
            <a:r>
              <a:rPr lang="pl-PL" sz="1200" smtClean="0"/>
              <a:t>POWR.02.10.00-00-7015/17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3461638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6740" y="0"/>
            <a:ext cx="7318520" cy="938073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71197" y="1280565"/>
            <a:ext cx="10649607" cy="412738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l-PL" dirty="0">
                <a:solidFill>
                  <a:srgbClr val="002060"/>
                </a:solidFill>
              </a:rPr>
              <a:t>Metody i narzędzia wykorzystywane do diagnozy i planowania pracy szkoły związanych z rozwojem kompetencji matematyczno- przyrodniczych uczniów.</a:t>
            </a:r>
          </a:p>
          <a:p>
            <a:pPr marL="0" indent="0" algn="ctr">
              <a:buNone/>
            </a:pPr>
            <a:endParaRPr lang="pl-PL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 err="1" smtClean="0">
                <a:solidFill>
                  <a:srgbClr val="002060"/>
                </a:solidFill>
              </a:rPr>
              <a:t>Miniwykład</a:t>
            </a:r>
            <a:r>
              <a:rPr lang="pl-PL" dirty="0" smtClean="0">
                <a:solidFill>
                  <a:srgbClr val="002060"/>
                </a:solidFill>
              </a:rPr>
              <a:t>:</a:t>
            </a:r>
          </a:p>
          <a:p>
            <a:pPr marL="0" indent="0">
              <a:buNone/>
            </a:pPr>
            <a:r>
              <a:rPr lang="pl-PL" dirty="0" smtClean="0">
                <a:solidFill>
                  <a:srgbClr val="002060"/>
                </a:solidFill>
              </a:rPr>
              <a:t>Materiały ORE</a:t>
            </a:r>
          </a:p>
          <a:p>
            <a:pPr marL="0" indent="0">
              <a:buNone/>
            </a:pPr>
            <a:r>
              <a:rPr lang="pl-PL" dirty="0">
                <a:hlinkClick r:id="rId4"/>
              </a:rPr>
              <a:t>https://</a:t>
            </a:r>
            <a:r>
              <a:rPr lang="pl-PL" dirty="0" smtClean="0">
                <a:hlinkClick r:id="rId4"/>
              </a:rPr>
              <a:t>tiny.pl/txw8q</a:t>
            </a:r>
            <a:endParaRPr lang="pl-PL" dirty="0" smtClean="0"/>
          </a:p>
          <a:p>
            <a:pPr marL="0" indent="0">
              <a:buNone/>
            </a:pPr>
            <a:r>
              <a:rPr lang="pl-PL" dirty="0">
                <a:hlinkClick r:id="rId5"/>
              </a:rPr>
              <a:t>https://tiny.pl/tqmcl</a:t>
            </a: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32370" y="5563518"/>
            <a:ext cx="7327261" cy="1492671"/>
          </a:xfrm>
          <a:prstGeom prst="rect">
            <a:avLst/>
          </a:prstGeom>
        </p:spPr>
      </p:pic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200" i="1" dirty="0" smtClean="0"/>
              <a:t>DOSKONALENIE TRENERÓW WSPOMAGANIA OŚWIATY  </a:t>
            </a:r>
            <a:r>
              <a:rPr lang="pl-PL" sz="1200" dirty="0" smtClean="0"/>
              <a:t>POWR.02.10.00-00-7015/17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30448041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6740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r>
              <a:rPr lang="pl-PL" sz="1000" dirty="0"/>
              <a:t/>
            </a:r>
            <a:br>
              <a:rPr lang="pl-PL" sz="1000" dirty="0"/>
            </a:br>
            <a:endParaRPr lang="pl-PL" sz="1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71197" y="1280565"/>
            <a:ext cx="10649607" cy="41273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000" u="sng" dirty="0" smtClean="0">
                <a:solidFill>
                  <a:srgbClr val="002060"/>
                </a:solidFill>
              </a:rPr>
              <a:t>Wybrane metody i techniki nauczania stosowane w procesie diagnozy i planowania pracy szkoły      w obszarach związanych z rozwojem kompetencji matematyczno-przyrodniczych uczniów. </a:t>
            </a:r>
          </a:p>
          <a:p>
            <a:pPr marL="0" indent="0" algn="ctr">
              <a:buNone/>
            </a:pPr>
            <a:r>
              <a:rPr lang="pl-PL" sz="2000" b="1" dirty="0" smtClean="0">
                <a:solidFill>
                  <a:srgbClr val="002060"/>
                </a:solidFill>
              </a:rPr>
              <a:t>Gwiazda pytań</a:t>
            </a:r>
          </a:p>
          <a:p>
            <a:pPr marL="0" indent="0" algn="ctr">
              <a:buNone/>
            </a:pPr>
            <a:r>
              <a:rPr lang="pl-PL" sz="2000" b="1" dirty="0" smtClean="0">
                <a:solidFill>
                  <a:srgbClr val="002060"/>
                </a:solidFill>
              </a:rPr>
              <a:t>Planowanie z przyszłości</a:t>
            </a:r>
          </a:p>
          <a:p>
            <a:pPr marL="0" indent="0" algn="ctr">
              <a:buNone/>
            </a:pPr>
            <a:r>
              <a:rPr lang="pl-PL" sz="2000" b="1" dirty="0" smtClean="0">
                <a:solidFill>
                  <a:srgbClr val="002060"/>
                </a:solidFill>
              </a:rPr>
              <a:t>Drzewo problemów</a:t>
            </a:r>
          </a:p>
          <a:p>
            <a:pPr marL="0" indent="0" algn="ctr">
              <a:buNone/>
            </a:pPr>
            <a:r>
              <a:rPr lang="pl-PL" sz="2000" b="1" dirty="0" smtClean="0">
                <a:solidFill>
                  <a:srgbClr val="002060"/>
                </a:solidFill>
              </a:rPr>
              <a:t>Analiza SWOT</a:t>
            </a:r>
          </a:p>
          <a:p>
            <a:pPr marL="0" indent="0" algn="ctr">
              <a:buNone/>
            </a:pPr>
            <a:r>
              <a:rPr lang="pl-PL" sz="2000" b="1" dirty="0" err="1" smtClean="0">
                <a:solidFill>
                  <a:srgbClr val="FF0000"/>
                </a:solidFill>
              </a:rPr>
              <a:t>Metaplan</a:t>
            </a:r>
            <a:endParaRPr lang="pl-PL" sz="20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pl-PL" sz="2000" b="1" dirty="0" smtClean="0">
                <a:solidFill>
                  <a:srgbClr val="FF0000"/>
                </a:solidFill>
              </a:rPr>
              <a:t>Rybi szkielet</a:t>
            </a:r>
          </a:p>
          <a:p>
            <a:pPr marL="0" indent="0" algn="ctr">
              <a:buNone/>
            </a:pPr>
            <a:r>
              <a:rPr lang="pl-PL" sz="2000" b="1" dirty="0" smtClean="0">
                <a:solidFill>
                  <a:srgbClr val="FF0000"/>
                </a:solidFill>
              </a:rPr>
              <a:t>Profil szkoły</a:t>
            </a:r>
          </a:p>
          <a:p>
            <a:pPr marL="0" indent="0" algn="ctr">
              <a:buNone/>
            </a:pPr>
            <a:r>
              <a:rPr lang="pl-PL" sz="2000" b="1" dirty="0" smtClean="0">
                <a:solidFill>
                  <a:srgbClr val="FF0000"/>
                </a:solidFill>
              </a:rPr>
              <a:t>Technika 5Q</a:t>
            </a:r>
            <a:endParaRPr lang="pl-PL" sz="2000" b="1" dirty="0">
              <a:solidFill>
                <a:srgbClr val="FF0000"/>
              </a:solidFill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32370" y="5563518"/>
            <a:ext cx="7327261" cy="1492671"/>
          </a:xfrm>
          <a:prstGeom prst="rect">
            <a:avLst/>
          </a:prstGeom>
        </p:spPr>
      </p:pic>
      <p:sp>
        <p:nvSpPr>
          <p:cNvPr id="8" name="Tytuł 1"/>
          <p:cNvSpPr txBox="1">
            <a:spLocks/>
          </p:cNvSpPr>
          <p:nvPr/>
        </p:nvSpPr>
        <p:spPr>
          <a:xfrm>
            <a:off x="1074682" y="64388"/>
            <a:ext cx="10481441" cy="111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200" i="1" smtClean="0"/>
              <a:t>DOSKONALENIE TRENERÓW WSPOMAGANIA OŚWIATY  </a:t>
            </a:r>
            <a:r>
              <a:rPr lang="pl-PL" sz="1200" smtClean="0"/>
              <a:t>POWR.02.10.00-00-7015/17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27645652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6740" y="0"/>
            <a:ext cx="7318520" cy="938073"/>
          </a:xfrm>
          <a:prstGeom prst="rect">
            <a:avLst/>
          </a:prstGeom>
        </p:spPr>
      </p:pic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901589" y="1787394"/>
            <a:ext cx="8388823" cy="3785944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32370" y="5574535"/>
            <a:ext cx="7327261" cy="1481654"/>
          </a:xfrm>
          <a:prstGeom prst="rect">
            <a:avLst/>
          </a:prstGeom>
        </p:spPr>
      </p:pic>
      <p:sp>
        <p:nvSpPr>
          <p:cNvPr id="8" name="object 2"/>
          <p:cNvSpPr txBox="1"/>
          <p:nvPr/>
        </p:nvSpPr>
        <p:spPr>
          <a:xfrm>
            <a:off x="5098415" y="1031200"/>
            <a:ext cx="1995170" cy="4231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329"/>
              </a:lnSpc>
            </a:pPr>
            <a:r>
              <a:rPr sz="2800" b="1" spc="-25" dirty="0">
                <a:solidFill>
                  <a:srgbClr val="000099"/>
                </a:solidFill>
                <a:latin typeface="Arial"/>
                <a:cs typeface="Arial"/>
              </a:rPr>
              <a:t>ME</a:t>
            </a:r>
            <a:r>
              <a:rPr sz="2800" b="1" spc="-35" dirty="0">
                <a:solidFill>
                  <a:srgbClr val="000099"/>
                </a:solidFill>
                <a:latin typeface="Arial"/>
                <a:cs typeface="Arial"/>
              </a:rPr>
              <a:t>T</a:t>
            </a:r>
            <a:r>
              <a:rPr sz="2800" b="1" spc="-20" dirty="0">
                <a:solidFill>
                  <a:srgbClr val="000099"/>
                </a:solidFill>
                <a:latin typeface="Arial"/>
                <a:cs typeface="Arial"/>
              </a:rPr>
              <a:t>AP</a:t>
            </a:r>
            <a:r>
              <a:rPr sz="2800" b="1" spc="-35" dirty="0">
                <a:solidFill>
                  <a:srgbClr val="000099"/>
                </a:solidFill>
                <a:latin typeface="Arial"/>
                <a:cs typeface="Arial"/>
              </a:rPr>
              <a:t>L</a:t>
            </a:r>
            <a:r>
              <a:rPr sz="2800" b="1" spc="-25" dirty="0">
                <a:solidFill>
                  <a:srgbClr val="000099"/>
                </a:solidFill>
                <a:latin typeface="Arial"/>
                <a:cs typeface="Arial"/>
              </a:rPr>
              <a:t>AN</a:t>
            </a:r>
            <a:endParaRPr sz="2800" dirty="0">
              <a:solidFill>
                <a:srgbClr val="000099"/>
              </a:solidFill>
              <a:latin typeface="Arial"/>
              <a:cs typeface="Arial"/>
            </a:endParaRPr>
          </a:p>
        </p:txBody>
      </p:sp>
      <p:sp>
        <p:nvSpPr>
          <p:cNvPr id="9" name="object 3"/>
          <p:cNvSpPr txBox="1"/>
          <p:nvPr/>
        </p:nvSpPr>
        <p:spPr>
          <a:xfrm>
            <a:off x="5513385" y="1504552"/>
            <a:ext cx="1298575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80"/>
              </a:lnSpc>
            </a:pPr>
            <a:r>
              <a:rPr sz="2000" b="1" dirty="0">
                <a:latin typeface="Arial"/>
                <a:cs typeface="Arial"/>
              </a:rPr>
              <a:t>PROBLEM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200" i="1" dirty="0" smtClean="0"/>
              <a:t>DOSKONALENIE TRENERÓW WSPOMAGANIA OŚWIATY  </a:t>
            </a:r>
            <a:r>
              <a:rPr lang="pl-PL" sz="1200" dirty="0" smtClean="0"/>
              <a:t>POWR.02.10.00-00-7015/17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28428985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035" y="888784"/>
            <a:ext cx="4835931" cy="4755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36740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1953" y="-129459"/>
            <a:ext cx="10481441" cy="1114096"/>
          </a:xfrm>
        </p:spPr>
        <p:txBody>
          <a:bodyPr>
            <a:normAutofit/>
          </a:bodyPr>
          <a:lstStyle/>
          <a:p>
            <a:pPr algn="ctr"/>
            <a:r>
              <a:rPr lang="pl-PL" sz="1000" dirty="0"/>
              <a:t/>
            </a:r>
            <a:br>
              <a:rPr lang="pl-PL" sz="1000" dirty="0"/>
            </a:br>
            <a:endParaRPr lang="pl-PL" sz="1200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32370" y="5541484"/>
            <a:ext cx="7327261" cy="1514705"/>
          </a:xfrm>
          <a:prstGeom prst="rect">
            <a:avLst/>
          </a:prstGeom>
        </p:spPr>
      </p:pic>
      <p:sp>
        <p:nvSpPr>
          <p:cNvPr id="9" name="object 2"/>
          <p:cNvSpPr txBox="1"/>
          <p:nvPr/>
        </p:nvSpPr>
        <p:spPr>
          <a:xfrm>
            <a:off x="1353251" y="2654181"/>
            <a:ext cx="1995170" cy="4231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329"/>
              </a:lnSpc>
            </a:pPr>
            <a:r>
              <a:rPr lang="pl-PL" sz="2800" b="1" spc="-25" dirty="0" smtClean="0">
                <a:solidFill>
                  <a:srgbClr val="000099"/>
                </a:solidFill>
                <a:latin typeface="Arial"/>
                <a:cs typeface="Arial"/>
              </a:rPr>
              <a:t>PROFIL</a:t>
            </a:r>
            <a:endParaRPr sz="2800" dirty="0">
              <a:solidFill>
                <a:srgbClr val="000099"/>
              </a:solidFill>
              <a:latin typeface="Arial"/>
              <a:cs typeface="Arial"/>
            </a:endParaRPr>
          </a:p>
        </p:txBody>
      </p:sp>
      <p:sp>
        <p:nvSpPr>
          <p:cNvPr id="10" name="Tytuł 1"/>
          <p:cNvSpPr txBox="1">
            <a:spLocks/>
          </p:cNvSpPr>
          <p:nvPr/>
        </p:nvSpPr>
        <p:spPr>
          <a:xfrm>
            <a:off x="922282" y="-88012"/>
            <a:ext cx="10481441" cy="111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200" i="1" smtClean="0"/>
              <a:t>DOSKONALENIE TRENERÓW WSPOMAGANIA OŚWIATY  </a:t>
            </a:r>
            <a:r>
              <a:rPr lang="pl-PL" sz="1200" smtClean="0"/>
              <a:t>POWR.02.10.00-00-7015/17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17044136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6740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r>
              <a:rPr lang="pl-PL" sz="1000" dirty="0"/>
              <a:t/>
            </a:r>
            <a:br>
              <a:rPr lang="pl-PL" sz="1000" dirty="0"/>
            </a:br>
            <a:endParaRPr lang="pl-PL" sz="1200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32370" y="5552501"/>
            <a:ext cx="7327261" cy="1503688"/>
          </a:xfrm>
          <a:prstGeom prst="rect">
            <a:avLst/>
          </a:prstGeom>
        </p:spPr>
      </p:pic>
      <p:sp>
        <p:nvSpPr>
          <p:cNvPr id="8" name="object 3"/>
          <p:cNvSpPr>
            <a:spLocks noGrp="1"/>
          </p:cNvSpPr>
          <p:nvPr>
            <p:ph idx="1"/>
          </p:nvPr>
        </p:nvSpPr>
        <p:spPr>
          <a:xfrm>
            <a:off x="771525" y="2214563"/>
            <a:ext cx="10648950" cy="2271712"/>
          </a:xfrm>
          <a:prstGeom prst="rect">
            <a:avLst/>
          </a:prstGeom>
          <a:blipFill>
            <a:blip r:embed="rId5" cstate="print"/>
            <a:srcRect/>
            <a:stretch>
              <a:fillRect t="-41091" b="-40601"/>
            </a:stretch>
          </a:blipFill>
        </p:spPr>
        <p:txBody>
          <a:bodyPr wrap="square" lIns="0" tIns="0" rIns="0" bIns="0" rtlCol="0"/>
          <a:lstStyle/>
          <a:p>
            <a:pPr marL="0" indent="0">
              <a:buNone/>
            </a:pPr>
            <a:endParaRPr lang="pl-PL" dirty="0"/>
          </a:p>
        </p:txBody>
      </p:sp>
      <p:sp>
        <p:nvSpPr>
          <p:cNvPr id="9" name="object 2"/>
          <p:cNvSpPr txBox="1"/>
          <p:nvPr/>
        </p:nvSpPr>
        <p:spPr>
          <a:xfrm>
            <a:off x="4753292" y="1593152"/>
            <a:ext cx="268541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20" dirty="0">
                <a:latin typeface="Arial"/>
                <a:cs typeface="Arial"/>
              </a:rPr>
              <a:t>RY</a:t>
            </a:r>
            <a:r>
              <a:rPr sz="2800" b="1" spc="-40" dirty="0">
                <a:latin typeface="Arial"/>
                <a:cs typeface="Arial"/>
              </a:rPr>
              <a:t>B</a:t>
            </a:r>
            <a:r>
              <a:rPr sz="2800" b="1" spc="-10" dirty="0">
                <a:latin typeface="Arial"/>
                <a:cs typeface="Arial"/>
              </a:rPr>
              <a:t>I</a:t>
            </a:r>
            <a:r>
              <a:rPr sz="2800" b="1" spc="-5" dirty="0">
                <a:latin typeface="Arial"/>
                <a:cs typeface="Arial"/>
              </a:rPr>
              <a:t> </a:t>
            </a:r>
            <a:r>
              <a:rPr sz="2800" b="1" spc="-20" dirty="0">
                <a:latin typeface="Arial"/>
                <a:cs typeface="Arial"/>
              </a:rPr>
              <a:t>SZKI</a:t>
            </a:r>
            <a:r>
              <a:rPr sz="2800" b="1" spc="-30" dirty="0">
                <a:latin typeface="Arial"/>
                <a:cs typeface="Arial"/>
              </a:rPr>
              <a:t>E</a:t>
            </a:r>
            <a:r>
              <a:rPr sz="2800" b="1" spc="-20" dirty="0">
                <a:latin typeface="Arial"/>
                <a:cs typeface="Arial"/>
              </a:rPr>
              <a:t>L</a:t>
            </a:r>
            <a:r>
              <a:rPr sz="2800" b="1" spc="-30" dirty="0">
                <a:latin typeface="Arial"/>
                <a:cs typeface="Arial"/>
              </a:rPr>
              <a:t>E</a:t>
            </a:r>
            <a:r>
              <a:rPr sz="2800" b="1" spc="-20" dirty="0">
                <a:latin typeface="Arial"/>
                <a:cs typeface="Arial"/>
              </a:rPr>
              <a:t>T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0" name="Tytuł 1"/>
          <p:cNvSpPr txBox="1">
            <a:spLocks/>
          </p:cNvSpPr>
          <p:nvPr/>
        </p:nvSpPr>
        <p:spPr>
          <a:xfrm>
            <a:off x="1074682" y="64388"/>
            <a:ext cx="10481441" cy="111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200" i="1" dirty="0" smtClean="0"/>
              <a:t>DOSKONALENIE TRENERÓW WSPOMAGANIA OŚWIATY  </a:t>
            </a:r>
            <a:r>
              <a:rPr lang="pl-PL" sz="1200" dirty="0" smtClean="0"/>
              <a:t>POWR.02.10.00-00-7015/17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11053691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6740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55280" y="-88012"/>
            <a:ext cx="10481441" cy="1114096"/>
          </a:xfrm>
        </p:spPr>
        <p:txBody>
          <a:bodyPr>
            <a:normAutofit/>
          </a:bodyPr>
          <a:lstStyle/>
          <a:p>
            <a:pPr algn="ctr"/>
            <a:r>
              <a:rPr lang="pl-PL" sz="1000" dirty="0"/>
              <a:t/>
            </a:r>
            <a:br>
              <a:rPr lang="pl-PL" sz="1000" dirty="0"/>
            </a:br>
            <a:endParaRPr lang="pl-PL" sz="1200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32370" y="5552501"/>
            <a:ext cx="7327261" cy="1503688"/>
          </a:xfrm>
          <a:prstGeom prst="rect">
            <a:avLst/>
          </a:prstGeom>
        </p:spPr>
      </p:pic>
      <p:sp>
        <p:nvSpPr>
          <p:cNvPr id="8" name="object 3"/>
          <p:cNvSpPr txBox="1">
            <a:spLocks noGrp="1"/>
          </p:cNvSpPr>
          <p:nvPr>
            <p:ph idx="1"/>
          </p:nvPr>
        </p:nvSpPr>
        <p:spPr>
          <a:xfrm>
            <a:off x="1202121" y="2207252"/>
            <a:ext cx="10134600" cy="32572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2674" marR="4454" indent="-451538">
              <a:lnSpc>
                <a:spcPct val="150000"/>
              </a:lnSpc>
              <a:spcBef>
                <a:spcPts val="0"/>
              </a:spcBef>
              <a:buClr>
                <a:srgbClr val="231F20"/>
              </a:buClr>
              <a:buFont typeface="Arial"/>
              <a:buAutoNum type="arabicPeriod"/>
              <a:tabLst>
                <a:tab pos="297314" algn="l"/>
              </a:tabLst>
            </a:pPr>
            <a:r>
              <a:rPr sz="2400" dirty="0" err="1" smtClean="0">
                <a:solidFill>
                  <a:srgbClr val="0070C0"/>
                </a:solidFill>
                <a:latin typeface="Arial"/>
                <a:cs typeface="Arial"/>
              </a:rPr>
              <a:t>O</a:t>
            </a:r>
            <a:r>
              <a:rPr sz="2400" spc="-4" dirty="0" err="1" smtClean="0">
                <a:solidFill>
                  <a:srgbClr val="0070C0"/>
                </a:solidFill>
                <a:latin typeface="Arial"/>
                <a:cs typeface="Arial"/>
              </a:rPr>
              <a:t>pi</a:t>
            </a:r>
            <a:r>
              <a:rPr sz="2400" spc="-9" dirty="0" err="1" smtClean="0">
                <a:solidFill>
                  <a:srgbClr val="0070C0"/>
                </a:solidFill>
                <a:latin typeface="Arial"/>
                <a:cs typeface="Arial"/>
              </a:rPr>
              <a:t>e</a:t>
            </a:r>
            <a:r>
              <a:rPr sz="2400" dirty="0" err="1" smtClean="0">
                <a:solidFill>
                  <a:srgbClr val="0070C0"/>
                </a:solidFill>
                <a:latin typeface="Arial"/>
                <a:cs typeface="Arial"/>
              </a:rPr>
              <a:t>ra</a:t>
            </a:r>
            <a:r>
              <a:rPr sz="2400" dirty="0" smtClean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400" spc="-83" dirty="0" smtClean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400" dirty="0" err="1" smtClean="0">
                <a:solidFill>
                  <a:srgbClr val="0070C0"/>
                </a:solidFill>
                <a:latin typeface="Arial"/>
                <a:cs typeface="Arial"/>
              </a:rPr>
              <a:t>s</a:t>
            </a:r>
            <a:r>
              <a:rPr sz="2400" spc="-4" dirty="0" err="1" smtClean="0">
                <a:solidFill>
                  <a:srgbClr val="0070C0"/>
                </a:solidFill>
                <a:latin typeface="Arial"/>
                <a:cs typeface="Arial"/>
              </a:rPr>
              <a:t>i</a:t>
            </a:r>
            <a:r>
              <a:rPr sz="2400" dirty="0" err="1" smtClean="0">
                <a:solidFill>
                  <a:srgbClr val="0070C0"/>
                </a:solidFill>
                <a:latin typeface="Arial"/>
                <a:cs typeface="Arial"/>
              </a:rPr>
              <a:t>ę</a:t>
            </a:r>
            <a:r>
              <a:rPr sz="2400" dirty="0" smtClean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400" spc="-92" dirty="0" smtClean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400" dirty="0" err="1" smtClean="0">
                <a:solidFill>
                  <a:srgbClr val="0070C0"/>
                </a:solidFill>
                <a:latin typeface="Arial"/>
                <a:cs typeface="Arial"/>
              </a:rPr>
              <a:t>ona</a:t>
            </a:r>
            <a:r>
              <a:rPr sz="2400" dirty="0" smtClean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400" spc="-88" dirty="0" smtClean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400" dirty="0" err="1" smtClean="0">
                <a:solidFill>
                  <a:srgbClr val="0070C0"/>
                </a:solidFill>
                <a:latin typeface="Arial"/>
                <a:cs typeface="Arial"/>
              </a:rPr>
              <a:t>na</a:t>
            </a:r>
            <a:r>
              <a:rPr sz="2400" dirty="0" smtClean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400" spc="-88" dirty="0" smtClean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400" dirty="0" err="1" smtClean="0">
                <a:solidFill>
                  <a:srgbClr val="0070C0"/>
                </a:solidFill>
                <a:latin typeface="Arial"/>
                <a:cs typeface="Arial"/>
              </a:rPr>
              <a:t>z</a:t>
            </a:r>
            <a:r>
              <a:rPr sz="2400" spc="4" dirty="0" err="1" smtClean="0">
                <a:solidFill>
                  <a:srgbClr val="0070C0"/>
                </a:solidFill>
                <a:latin typeface="Arial"/>
                <a:cs typeface="Arial"/>
              </a:rPr>
              <a:t>a</a:t>
            </a:r>
            <a:r>
              <a:rPr sz="2400" spc="-4" dirty="0" err="1" smtClean="0">
                <a:solidFill>
                  <a:srgbClr val="0070C0"/>
                </a:solidFill>
                <a:latin typeface="Arial"/>
                <a:cs typeface="Arial"/>
              </a:rPr>
              <a:t>ł</a:t>
            </a:r>
            <a:r>
              <a:rPr sz="2400" spc="-13" dirty="0" err="1" smtClean="0">
                <a:solidFill>
                  <a:srgbClr val="0070C0"/>
                </a:solidFill>
                <a:latin typeface="Arial"/>
                <a:cs typeface="Arial"/>
              </a:rPr>
              <a:t>o</a:t>
            </a:r>
            <a:r>
              <a:rPr sz="2400" dirty="0" err="1" smtClean="0">
                <a:solidFill>
                  <a:srgbClr val="0070C0"/>
                </a:solidFill>
                <a:latin typeface="Arial"/>
                <a:cs typeface="Arial"/>
              </a:rPr>
              <a:t>ż</a:t>
            </a:r>
            <a:r>
              <a:rPr sz="2400" spc="4" dirty="0" err="1" smtClean="0">
                <a:solidFill>
                  <a:srgbClr val="0070C0"/>
                </a:solidFill>
                <a:latin typeface="Arial"/>
                <a:cs typeface="Arial"/>
              </a:rPr>
              <a:t>e</a:t>
            </a:r>
            <a:r>
              <a:rPr sz="2400" spc="-4" dirty="0" err="1" smtClean="0">
                <a:solidFill>
                  <a:srgbClr val="0070C0"/>
                </a:solidFill>
                <a:latin typeface="Arial"/>
                <a:cs typeface="Arial"/>
              </a:rPr>
              <a:t>ni</a:t>
            </a:r>
            <a:r>
              <a:rPr sz="2400" spc="-13" dirty="0" err="1" smtClean="0">
                <a:solidFill>
                  <a:srgbClr val="0070C0"/>
                </a:solidFill>
                <a:latin typeface="Arial"/>
                <a:cs typeface="Arial"/>
              </a:rPr>
              <a:t>a</a:t>
            </a:r>
            <a:r>
              <a:rPr sz="2400" dirty="0" err="1" smtClean="0">
                <a:solidFill>
                  <a:srgbClr val="0070C0"/>
                </a:solidFill>
                <a:latin typeface="Arial"/>
                <a:cs typeface="Arial"/>
              </a:rPr>
              <a:t>ch</a:t>
            </a:r>
            <a:r>
              <a:rPr sz="2400" dirty="0" smtClean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400" spc="-75" dirty="0" smtClean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400" spc="-4" dirty="0" err="1" smtClean="0">
                <a:solidFill>
                  <a:srgbClr val="0070C0"/>
                </a:solidFill>
                <a:latin typeface="Arial"/>
                <a:cs typeface="Arial"/>
              </a:rPr>
              <a:t>in</a:t>
            </a:r>
            <a:r>
              <a:rPr sz="2400" dirty="0" err="1" smtClean="0">
                <a:solidFill>
                  <a:srgbClr val="0070C0"/>
                </a:solidFill>
                <a:latin typeface="Arial"/>
                <a:cs typeface="Arial"/>
              </a:rPr>
              <a:t>s</a:t>
            </a:r>
            <a:r>
              <a:rPr sz="2400" spc="-4" dirty="0" err="1" smtClean="0">
                <a:solidFill>
                  <a:srgbClr val="0070C0"/>
                </a:solidFill>
                <a:latin typeface="Arial"/>
                <a:cs typeface="Arial"/>
              </a:rPr>
              <a:t>p</a:t>
            </a:r>
            <a:r>
              <a:rPr sz="2400" spc="-13" dirty="0" err="1" smtClean="0">
                <a:solidFill>
                  <a:srgbClr val="0070C0"/>
                </a:solidFill>
                <a:latin typeface="Arial"/>
                <a:cs typeface="Arial"/>
              </a:rPr>
              <a:t>i</a:t>
            </a:r>
            <a:r>
              <a:rPr sz="2400" dirty="0" err="1" smtClean="0">
                <a:solidFill>
                  <a:srgbClr val="0070C0"/>
                </a:solidFill>
                <a:latin typeface="Arial"/>
                <a:cs typeface="Arial"/>
              </a:rPr>
              <a:t>ruj</a:t>
            </a:r>
            <a:r>
              <a:rPr sz="2400" spc="-13" dirty="0" err="1" smtClean="0">
                <a:solidFill>
                  <a:srgbClr val="0070C0"/>
                </a:solidFill>
                <a:latin typeface="Arial"/>
                <a:cs typeface="Arial"/>
              </a:rPr>
              <a:t>ą</a:t>
            </a:r>
            <a:r>
              <a:rPr sz="2400" dirty="0" err="1" smtClean="0">
                <a:solidFill>
                  <a:srgbClr val="0070C0"/>
                </a:solidFill>
                <a:latin typeface="Arial"/>
                <a:cs typeface="Arial"/>
              </a:rPr>
              <a:t>c</a:t>
            </a:r>
            <a:r>
              <a:rPr sz="2400" spc="4" dirty="0" err="1" smtClean="0">
                <a:solidFill>
                  <a:srgbClr val="0070C0"/>
                </a:solidFill>
                <a:latin typeface="Arial"/>
                <a:cs typeface="Arial"/>
              </a:rPr>
              <a:t>e</a:t>
            </a:r>
            <a:r>
              <a:rPr sz="2400" spc="-4" dirty="0" err="1" smtClean="0">
                <a:solidFill>
                  <a:srgbClr val="0070C0"/>
                </a:solidFill>
                <a:latin typeface="Arial"/>
                <a:cs typeface="Arial"/>
              </a:rPr>
              <a:t>g</a:t>
            </a:r>
            <a:r>
              <a:rPr sz="2400" dirty="0" err="1" smtClean="0">
                <a:solidFill>
                  <a:srgbClr val="0070C0"/>
                </a:solidFill>
                <a:latin typeface="Arial"/>
                <a:cs typeface="Arial"/>
              </a:rPr>
              <a:t>o</a:t>
            </a:r>
            <a:r>
              <a:rPr sz="2400" dirty="0" smtClean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400" spc="-75" dirty="0" smtClean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400" spc="-13" dirty="0" err="1" smtClean="0">
                <a:solidFill>
                  <a:srgbClr val="0070C0"/>
                </a:solidFill>
                <a:latin typeface="Arial"/>
                <a:cs typeface="Arial"/>
              </a:rPr>
              <a:t>p</a:t>
            </a:r>
            <a:r>
              <a:rPr sz="2400" spc="-4" dirty="0" err="1" smtClean="0">
                <a:solidFill>
                  <a:srgbClr val="0070C0"/>
                </a:solidFill>
                <a:latin typeface="Arial"/>
                <a:cs typeface="Arial"/>
              </a:rPr>
              <a:t>o</a:t>
            </a:r>
            <a:r>
              <a:rPr sz="2400" dirty="0" err="1" smtClean="0">
                <a:solidFill>
                  <a:srgbClr val="0070C0"/>
                </a:solidFill>
                <a:latin typeface="Arial"/>
                <a:cs typeface="Arial"/>
              </a:rPr>
              <a:t>r</a:t>
            </a:r>
            <a:r>
              <a:rPr sz="2400" spc="-4" dirty="0" err="1" smtClean="0">
                <a:solidFill>
                  <a:srgbClr val="0070C0"/>
                </a:solidFill>
                <a:latin typeface="Arial"/>
                <a:cs typeface="Arial"/>
              </a:rPr>
              <a:t>adni</a:t>
            </a:r>
            <a:r>
              <a:rPr sz="2400" dirty="0" err="1" smtClean="0">
                <a:solidFill>
                  <a:srgbClr val="0070C0"/>
                </a:solidFill>
                <a:latin typeface="Arial"/>
                <a:cs typeface="Arial"/>
              </a:rPr>
              <a:t>ka</a:t>
            </a:r>
            <a:r>
              <a:rPr sz="2400" dirty="0" smtClean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400" spc="-83" dirty="0" smtClean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pl-PL" sz="2400" spc="-83" dirty="0" smtClean="0">
                <a:solidFill>
                  <a:srgbClr val="0070C0"/>
                </a:solidFill>
                <a:latin typeface="Times New Roman"/>
                <a:cs typeface="Times New Roman"/>
              </a:rPr>
              <a:t>      </a:t>
            </a:r>
            <a:br>
              <a:rPr lang="pl-PL" sz="2400" spc="-83" dirty="0" smtClean="0">
                <a:solidFill>
                  <a:srgbClr val="0070C0"/>
                </a:solidFill>
                <a:latin typeface="Times New Roman"/>
                <a:cs typeface="Times New Roman"/>
              </a:rPr>
            </a:br>
            <a:r>
              <a:rPr sz="2400" spc="-9" dirty="0" smtClean="0">
                <a:solidFill>
                  <a:srgbClr val="0070C0"/>
                </a:solidFill>
                <a:latin typeface="Arial"/>
                <a:cs typeface="Arial"/>
              </a:rPr>
              <a:t>D</a:t>
            </a:r>
            <a:r>
              <a:rPr sz="2400" dirty="0" smtClean="0">
                <a:solidFill>
                  <a:srgbClr val="0070C0"/>
                </a:solidFill>
                <a:latin typeface="Arial"/>
                <a:cs typeface="Arial"/>
              </a:rPr>
              <a:t>r.</a:t>
            </a:r>
            <a:r>
              <a:rPr sz="2400" spc="-92" dirty="0" smtClean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400" dirty="0" err="1" smtClean="0">
                <a:solidFill>
                  <a:srgbClr val="0070C0"/>
                </a:solidFill>
                <a:latin typeface="Arial"/>
                <a:cs typeface="Arial"/>
              </a:rPr>
              <a:t>J</a:t>
            </a:r>
            <a:r>
              <a:rPr sz="2400" spc="-4" dirty="0" err="1" smtClean="0">
                <a:solidFill>
                  <a:srgbClr val="0070C0"/>
                </a:solidFill>
                <a:latin typeface="Arial"/>
                <a:cs typeface="Arial"/>
              </a:rPr>
              <a:t>oh</a:t>
            </a:r>
            <a:r>
              <a:rPr sz="2400" spc="-13" dirty="0" err="1" smtClean="0">
                <a:solidFill>
                  <a:srgbClr val="0070C0"/>
                </a:solidFill>
                <a:latin typeface="Arial"/>
                <a:cs typeface="Arial"/>
              </a:rPr>
              <a:t>n</a:t>
            </a:r>
            <a:r>
              <a:rPr sz="2400" dirty="0" err="1" smtClean="0">
                <a:solidFill>
                  <a:srgbClr val="0070C0"/>
                </a:solidFill>
                <a:latin typeface="Arial"/>
                <a:cs typeface="Arial"/>
              </a:rPr>
              <a:t>a</a:t>
            </a:r>
            <a:r>
              <a:rPr sz="2400" dirty="0" smtClean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400" dirty="0" err="1" smtClean="0">
                <a:solidFill>
                  <a:srgbClr val="0070C0"/>
                </a:solidFill>
                <a:latin typeface="Arial"/>
                <a:cs typeface="Arial"/>
              </a:rPr>
              <a:t>Sc</a:t>
            </a:r>
            <a:r>
              <a:rPr sz="2400" spc="-4" dirty="0" err="1" smtClean="0">
                <a:solidFill>
                  <a:srgbClr val="0070C0"/>
                </a:solidFill>
                <a:latin typeface="Arial"/>
                <a:cs typeface="Arial"/>
              </a:rPr>
              <a:t>h</a:t>
            </a:r>
            <a:r>
              <a:rPr sz="2400" spc="-9" dirty="0" err="1" smtClean="0">
                <a:solidFill>
                  <a:srgbClr val="0070C0"/>
                </a:solidFill>
                <a:latin typeface="Arial"/>
                <a:cs typeface="Arial"/>
              </a:rPr>
              <a:t>e</a:t>
            </a:r>
            <a:r>
              <a:rPr sz="2400" dirty="0" err="1" smtClean="0">
                <a:solidFill>
                  <a:srgbClr val="0070C0"/>
                </a:solidFill>
                <a:latin typeface="Arial"/>
                <a:cs typeface="Arial"/>
              </a:rPr>
              <a:t>r</a:t>
            </a:r>
            <a:r>
              <a:rPr sz="2400" spc="-4" dirty="0" err="1" smtClean="0">
                <a:solidFill>
                  <a:srgbClr val="0070C0"/>
                </a:solidFill>
                <a:latin typeface="Arial"/>
                <a:cs typeface="Arial"/>
              </a:rPr>
              <a:t>e</a:t>
            </a:r>
            <a:r>
              <a:rPr sz="2400" dirty="0" err="1" smtClean="0">
                <a:solidFill>
                  <a:srgbClr val="0070C0"/>
                </a:solidFill>
                <a:latin typeface="Arial"/>
                <a:cs typeface="Arial"/>
              </a:rPr>
              <a:t>r</a:t>
            </a:r>
            <a:r>
              <a:rPr sz="2400" spc="-4" dirty="0" err="1" smtClean="0">
                <a:solidFill>
                  <a:srgbClr val="0070C0"/>
                </a:solidFill>
                <a:latin typeface="Arial"/>
                <a:cs typeface="Arial"/>
              </a:rPr>
              <a:t>a</a:t>
            </a:r>
            <a:r>
              <a:rPr sz="2400" dirty="0" smtClean="0">
                <a:solidFill>
                  <a:srgbClr val="0070C0"/>
                </a:solidFill>
                <a:latin typeface="Arial"/>
                <a:cs typeface="Arial"/>
              </a:rPr>
              <a:t>,</a:t>
            </a:r>
            <a:r>
              <a:rPr sz="2400" dirty="0" smtClean="0">
                <a:solidFill>
                  <a:srgbClr val="0070C0"/>
                </a:solidFill>
                <a:latin typeface="Times New Roman"/>
                <a:cs typeface="Times New Roman"/>
              </a:rPr>
              <a:t>    </a:t>
            </a:r>
            <a:r>
              <a:rPr sz="2400" spc="215" dirty="0" smtClean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400" dirty="0" smtClean="0">
                <a:solidFill>
                  <a:srgbClr val="0070C0"/>
                </a:solidFill>
                <a:latin typeface="Arial"/>
                <a:cs typeface="Arial"/>
              </a:rPr>
              <a:t>p</a:t>
            </a:r>
            <a:r>
              <a:rPr sz="2400" spc="-4" dirty="0" smtClean="0">
                <a:solidFill>
                  <a:srgbClr val="0070C0"/>
                </a:solidFill>
                <a:latin typeface="Arial"/>
                <a:cs typeface="Arial"/>
              </a:rPr>
              <a:t>t</a:t>
            </a:r>
            <a:r>
              <a:rPr sz="2400" dirty="0" smtClean="0">
                <a:solidFill>
                  <a:srgbClr val="0070C0"/>
                </a:solidFill>
                <a:latin typeface="Arial"/>
                <a:cs typeface="Arial"/>
              </a:rPr>
              <a:t>.</a:t>
            </a:r>
            <a:r>
              <a:rPr sz="2400" dirty="0" smtClean="0">
                <a:solidFill>
                  <a:srgbClr val="0070C0"/>
                </a:solidFill>
                <a:latin typeface="Times New Roman"/>
                <a:cs typeface="Times New Roman"/>
              </a:rPr>
              <a:t>     </a:t>
            </a:r>
            <a:r>
              <a:rPr sz="2400" spc="-215" dirty="0" smtClean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400" dirty="0" smtClean="0">
                <a:solidFill>
                  <a:srgbClr val="0070C0"/>
                </a:solidFill>
                <a:latin typeface="Arial"/>
                <a:cs typeface="Arial"/>
              </a:rPr>
              <a:t>„</a:t>
            </a:r>
            <a:r>
              <a:rPr sz="2400" dirty="0" err="1" smtClean="0">
                <a:solidFill>
                  <a:srgbClr val="0070C0"/>
                </a:solidFill>
                <a:latin typeface="Arial"/>
                <a:cs typeface="Arial"/>
              </a:rPr>
              <a:t>P</a:t>
            </a:r>
            <a:r>
              <a:rPr sz="2400" spc="-4" dirty="0" err="1" smtClean="0">
                <a:solidFill>
                  <a:srgbClr val="0070C0"/>
                </a:solidFill>
                <a:latin typeface="Arial"/>
                <a:cs typeface="Arial"/>
              </a:rPr>
              <a:t>ię</a:t>
            </a:r>
            <a:r>
              <a:rPr sz="2400" dirty="0" err="1" smtClean="0">
                <a:solidFill>
                  <a:srgbClr val="0070C0"/>
                </a:solidFill>
                <a:latin typeface="Arial"/>
                <a:cs typeface="Arial"/>
              </a:rPr>
              <a:t>ć</a:t>
            </a:r>
            <a:r>
              <a:rPr sz="2400" dirty="0" smtClean="0">
                <a:solidFill>
                  <a:srgbClr val="0070C0"/>
                </a:solidFill>
                <a:latin typeface="Times New Roman"/>
                <a:cs typeface="Times New Roman"/>
              </a:rPr>
              <a:t>     </a:t>
            </a:r>
            <a:r>
              <a:rPr sz="2400" spc="-206" dirty="0" smtClean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400" spc="-4" dirty="0" err="1" smtClean="0">
                <a:solidFill>
                  <a:srgbClr val="0070C0"/>
                </a:solidFill>
                <a:latin typeface="Arial"/>
                <a:cs typeface="Arial"/>
              </a:rPr>
              <a:t>p</a:t>
            </a:r>
            <a:r>
              <a:rPr sz="2400" dirty="0" err="1" smtClean="0">
                <a:solidFill>
                  <a:srgbClr val="0070C0"/>
                </a:solidFill>
                <a:latin typeface="Arial"/>
                <a:cs typeface="Arial"/>
              </a:rPr>
              <a:t>y</a:t>
            </a:r>
            <a:r>
              <a:rPr sz="2400" spc="-9" dirty="0" err="1" smtClean="0">
                <a:solidFill>
                  <a:srgbClr val="0070C0"/>
                </a:solidFill>
                <a:latin typeface="Arial"/>
                <a:cs typeface="Arial"/>
              </a:rPr>
              <a:t>t</a:t>
            </a:r>
            <a:r>
              <a:rPr sz="2400" spc="-4" dirty="0" err="1" smtClean="0">
                <a:solidFill>
                  <a:srgbClr val="0070C0"/>
                </a:solidFill>
                <a:latin typeface="Arial"/>
                <a:cs typeface="Arial"/>
              </a:rPr>
              <a:t>ań</a:t>
            </a:r>
            <a:r>
              <a:rPr sz="2400" dirty="0" smtClean="0">
                <a:solidFill>
                  <a:srgbClr val="0070C0"/>
                </a:solidFill>
                <a:latin typeface="Arial"/>
                <a:cs typeface="Arial"/>
              </a:rPr>
              <a:t>,</a:t>
            </a:r>
            <a:r>
              <a:rPr sz="2400" dirty="0" smtClean="0">
                <a:solidFill>
                  <a:srgbClr val="0070C0"/>
                </a:solidFill>
                <a:latin typeface="Times New Roman"/>
                <a:cs typeface="Times New Roman"/>
              </a:rPr>
              <a:t>     </a:t>
            </a:r>
            <a:r>
              <a:rPr sz="2400" spc="-210" dirty="0" smtClean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400" dirty="0" err="1" smtClean="0">
                <a:solidFill>
                  <a:srgbClr val="0070C0"/>
                </a:solidFill>
                <a:latin typeface="Arial"/>
                <a:cs typeface="Arial"/>
              </a:rPr>
              <a:t>k</a:t>
            </a:r>
            <a:r>
              <a:rPr sz="2400" spc="-13" dirty="0" err="1" smtClean="0">
                <a:solidFill>
                  <a:srgbClr val="0070C0"/>
                </a:solidFill>
                <a:latin typeface="Arial"/>
                <a:cs typeface="Arial"/>
              </a:rPr>
              <a:t>t</a:t>
            </a:r>
            <a:r>
              <a:rPr sz="2400" spc="-4" dirty="0" err="1" smtClean="0">
                <a:solidFill>
                  <a:srgbClr val="0070C0"/>
                </a:solidFill>
                <a:latin typeface="Arial"/>
                <a:cs typeface="Arial"/>
              </a:rPr>
              <a:t>ó</a:t>
            </a:r>
            <a:r>
              <a:rPr sz="2400" dirty="0" err="1" smtClean="0">
                <a:solidFill>
                  <a:srgbClr val="0070C0"/>
                </a:solidFill>
                <a:latin typeface="Arial"/>
                <a:cs typeface="Arial"/>
              </a:rPr>
              <a:t>re</a:t>
            </a:r>
            <a:r>
              <a:rPr sz="2400" dirty="0" smtClean="0">
                <a:solidFill>
                  <a:srgbClr val="0070C0"/>
                </a:solidFill>
                <a:latin typeface="Times New Roman"/>
                <a:cs typeface="Times New Roman"/>
              </a:rPr>
              <a:t>     </a:t>
            </a:r>
            <a:r>
              <a:rPr sz="2400" spc="-215" dirty="0" smtClean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400" dirty="0" err="1" smtClean="0">
                <a:solidFill>
                  <a:srgbClr val="0070C0"/>
                </a:solidFill>
                <a:latin typeface="Arial"/>
                <a:cs typeface="Arial"/>
              </a:rPr>
              <a:t>zm</a:t>
            </a:r>
            <a:r>
              <a:rPr sz="2400" spc="-4" dirty="0" err="1" smtClean="0">
                <a:solidFill>
                  <a:srgbClr val="0070C0"/>
                </a:solidFill>
                <a:latin typeface="Arial"/>
                <a:cs typeface="Arial"/>
              </a:rPr>
              <a:t>ie</a:t>
            </a:r>
            <a:r>
              <a:rPr sz="2400" spc="4" dirty="0" err="1" smtClean="0">
                <a:solidFill>
                  <a:srgbClr val="0070C0"/>
                </a:solidFill>
                <a:latin typeface="Arial"/>
                <a:cs typeface="Arial"/>
              </a:rPr>
              <a:t>n</a:t>
            </a:r>
            <a:r>
              <a:rPr sz="2400" spc="-13" dirty="0" err="1" smtClean="0">
                <a:solidFill>
                  <a:srgbClr val="0070C0"/>
                </a:solidFill>
                <a:latin typeface="Arial"/>
                <a:cs typeface="Arial"/>
              </a:rPr>
              <a:t>i</a:t>
            </a:r>
            <a:r>
              <a:rPr sz="2400" spc="-4" dirty="0" err="1" smtClean="0">
                <a:solidFill>
                  <a:srgbClr val="0070C0"/>
                </a:solidFill>
                <a:latin typeface="Arial"/>
                <a:cs typeface="Arial"/>
              </a:rPr>
              <a:t>a</a:t>
            </a:r>
            <a:r>
              <a:rPr sz="2400" dirty="0" err="1" smtClean="0">
                <a:solidFill>
                  <a:srgbClr val="0070C0"/>
                </a:solidFill>
                <a:latin typeface="Arial"/>
                <a:cs typeface="Arial"/>
              </a:rPr>
              <a:t>ją</a:t>
            </a:r>
            <a:r>
              <a:rPr sz="2400" dirty="0" smtClean="0">
                <a:solidFill>
                  <a:srgbClr val="0070C0"/>
                </a:solidFill>
                <a:latin typeface="Times New Roman"/>
                <a:cs typeface="Times New Roman"/>
              </a:rPr>
              <a:t>     </a:t>
            </a:r>
            <a:r>
              <a:rPr sz="2400" spc="-197" dirty="0" smtClean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400" spc="-4" dirty="0" err="1" smtClean="0">
                <a:solidFill>
                  <a:srgbClr val="0070C0"/>
                </a:solidFill>
                <a:latin typeface="Arial"/>
                <a:cs typeface="Arial"/>
              </a:rPr>
              <a:t>w</a:t>
            </a:r>
            <a:r>
              <a:rPr sz="2400" dirty="0" err="1" smtClean="0">
                <a:solidFill>
                  <a:srgbClr val="0070C0"/>
                </a:solidFill>
                <a:latin typeface="Arial"/>
                <a:cs typeface="Arial"/>
              </a:rPr>
              <a:t>szy</a:t>
            </a:r>
            <a:r>
              <a:rPr sz="2400" spc="-9" dirty="0" err="1" smtClean="0">
                <a:solidFill>
                  <a:srgbClr val="0070C0"/>
                </a:solidFill>
                <a:latin typeface="Arial"/>
                <a:cs typeface="Arial"/>
              </a:rPr>
              <a:t>s</a:t>
            </a:r>
            <a:r>
              <a:rPr sz="2400" spc="-18" dirty="0" err="1" smtClean="0">
                <a:solidFill>
                  <a:srgbClr val="0070C0"/>
                </a:solidFill>
                <a:latin typeface="Arial"/>
                <a:cs typeface="Arial"/>
              </a:rPr>
              <a:t>t</a:t>
            </a:r>
            <a:r>
              <a:rPr sz="2400" dirty="0" err="1" smtClean="0">
                <a:solidFill>
                  <a:srgbClr val="0070C0"/>
                </a:solidFill>
                <a:latin typeface="Arial"/>
                <a:cs typeface="Arial"/>
              </a:rPr>
              <a:t>k</a:t>
            </a:r>
            <a:r>
              <a:rPr sz="2400" spc="-4" dirty="0" err="1" smtClean="0">
                <a:solidFill>
                  <a:srgbClr val="0070C0"/>
                </a:solidFill>
                <a:latin typeface="Arial"/>
                <a:cs typeface="Arial"/>
              </a:rPr>
              <a:t>o</a:t>
            </a:r>
            <a:r>
              <a:rPr sz="2400" dirty="0" smtClean="0">
                <a:solidFill>
                  <a:srgbClr val="0070C0"/>
                </a:solidFill>
                <a:latin typeface="Arial"/>
                <a:cs typeface="Arial"/>
              </a:rPr>
              <a:t>”</a:t>
            </a:r>
            <a:r>
              <a:rPr sz="2400" dirty="0" smtClean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400" dirty="0" smtClean="0">
                <a:solidFill>
                  <a:srgbClr val="0070C0"/>
                </a:solidFill>
                <a:latin typeface="Arial"/>
                <a:cs typeface="Arial"/>
              </a:rPr>
              <a:t>(</a:t>
            </a:r>
            <a:r>
              <a:rPr sz="2400" spc="4" dirty="0" smtClean="0">
                <a:solidFill>
                  <a:srgbClr val="0070C0"/>
                </a:solidFill>
                <a:latin typeface="Arial"/>
                <a:cs typeface="Arial"/>
              </a:rPr>
              <a:t>„</a:t>
            </a:r>
            <a:r>
              <a:rPr sz="2400" dirty="0" smtClean="0">
                <a:solidFill>
                  <a:srgbClr val="0070C0"/>
                </a:solidFill>
                <a:latin typeface="Arial"/>
                <a:cs typeface="Arial"/>
              </a:rPr>
              <a:t>F</a:t>
            </a:r>
            <a:r>
              <a:rPr sz="2400" spc="-4" dirty="0" smtClean="0">
                <a:solidFill>
                  <a:srgbClr val="0070C0"/>
                </a:solidFill>
                <a:latin typeface="Arial"/>
                <a:cs typeface="Arial"/>
              </a:rPr>
              <a:t>i</a:t>
            </a:r>
            <a:r>
              <a:rPr sz="2400" spc="-9" dirty="0" smtClean="0">
                <a:solidFill>
                  <a:srgbClr val="0070C0"/>
                </a:solidFill>
                <a:latin typeface="Arial"/>
                <a:cs typeface="Arial"/>
              </a:rPr>
              <a:t>v</a:t>
            </a:r>
            <a:r>
              <a:rPr sz="2400" dirty="0" smtClean="0">
                <a:solidFill>
                  <a:srgbClr val="0070C0"/>
                </a:solidFill>
                <a:latin typeface="Arial"/>
                <a:cs typeface="Arial"/>
              </a:rPr>
              <a:t>e</a:t>
            </a:r>
            <a:r>
              <a:rPr sz="2400" spc="26" dirty="0" smtClean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400" dirty="0" smtClean="0">
                <a:solidFill>
                  <a:srgbClr val="0070C0"/>
                </a:solidFill>
                <a:latin typeface="Arial"/>
                <a:cs typeface="Arial"/>
              </a:rPr>
              <a:t>Q</a:t>
            </a:r>
            <a:r>
              <a:rPr sz="2400" spc="-4" dirty="0" smtClean="0">
                <a:solidFill>
                  <a:srgbClr val="0070C0"/>
                </a:solidFill>
                <a:latin typeface="Arial"/>
                <a:cs typeface="Arial"/>
              </a:rPr>
              <a:t>ue</a:t>
            </a:r>
            <a:r>
              <a:rPr sz="2400" spc="4" dirty="0" smtClean="0">
                <a:solidFill>
                  <a:srgbClr val="0070C0"/>
                </a:solidFill>
                <a:latin typeface="Arial"/>
                <a:cs typeface="Arial"/>
              </a:rPr>
              <a:t>s</a:t>
            </a:r>
            <a:r>
              <a:rPr sz="2400" dirty="0" smtClean="0">
                <a:solidFill>
                  <a:srgbClr val="0070C0"/>
                </a:solidFill>
                <a:latin typeface="Arial"/>
                <a:cs typeface="Arial"/>
              </a:rPr>
              <a:t>t</a:t>
            </a:r>
            <a:r>
              <a:rPr sz="2400" spc="-4" dirty="0" smtClean="0">
                <a:solidFill>
                  <a:srgbClr val="0070C0"/>
                </a:solidFill>
                <a:latin typeface="Arial"/>
                <a:cs typeface="Arial"/>
              </a:rPr>
              <a:t>ion</a:t>
            </a:r>
            <a:r>
              <a:rPr sz="2400" dirty="0" smtClean="0">
                <a:solidFill>
                  <a:srgbClr val="0070C0"/>
                </a:solidFill>
                <a:latin typeface="Arial"/>
                <a:cs typeface="Arial"/>
              </a:rPr>
              <a:t>s</a:t>
            </a:r>
            <a:r>
              <a:rPr sz="2400" spc="22" dirty="0" smtClean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400" dirty="0" smtClean="0">
                <a:solidFill>
                  <a:srgbClr val="0070C0"/>
                </a:solidFill>
                <a:latin typeface="Arial"/>
                <a:cs typeface="Arial"/>
              </a:rPr>
              <a:t>T</a:t>
            </a:r>
            <a:r>
              <a:rPr sz="2400" spc="-4" dirty="0" smtClean="0">
                <a:solidFill>
                  <a:srgbClr val="0070C0"/>
                </a:solidFill>
                <a:latin typeface="Arial"/>
                <a:cs typeface="Arial"/>
              </a:rPr>
              <a:t>ha</a:t>
            </a:r>
            <a:r>
              <a:rPr sz="2400" dirty="0" smtClean="0">
                <a:solidFill>
                  <a:srgbClr val="0070C0"/>
                </a:solidFill>
                <a:latin typeface="Arial"/>
                <a:cs typeface="Arial"/>
              </a:rPr>
              <a:t>t</a:t>
            </a:r>
            <a:r>
              <a:rPr sz="2400" spc="31" dirty="0" smtClean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400" spc="-4" dirty="0" smtClean="0">
                <a:solidFill>
                  <a:srgbClr val="0070C0"/>
                </a:solidFill>
                <a:latin typeface="Arial"/>
                <a:cs typeface="Arial"/>
              </a:rPr>
              <a:t>C</a:t>
            </a:r>
            <a:r>
              <a:rPr sz="2400" dirty="0" smtClean="0">
                <a:solidFill>
                  <a:srgbClr val="0070C0"/>
                </a:solidFill>
                <a:latin typeface="Arial"/>
                <a:cs typeface="Arial"/>
              </a:rPr>
              <a:t>h</a:t>
            </a:r>
            <a:r>
              <a:rPr sz="2400" spc="-4" dirty="0" smtClean="0">
                <a:solidFill>
                  <a:srgbClr val="0070C0"/>
                </a:solidFill>
                <a:latin typeface="Arial"/>
                <a:cs typeface="Arial"/>
              </a:rPr>
              <a:t>ang</a:t>
            </a:r>
            <a:r>
              <a:rPr sz="2400" dirty="0" smtClean="0">
                <a:solidFill>
                  <a:srgbClr val="0070C0"/>
                </a:solidFill>
                <a:latin typeface="Arial"/>
                <a:cs typeface="Arial"/>
              </a:rPr>
              <a:t>e</a:t>
            </a:r>
            <a:r>
              <a:rPr sz="2400" spc="35" dirty="0" smtClean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400" dirty="0" smtClean="0">
                <a:solidFill>
                  <a:srgbClr val="0070C0"/>
                </a:solidFill>
                <a:latin typeface="Arial"/>
                <a:cs typeface="Arial"/>
              </a:rPr>
              <a:t>E</a:t>
            </a:r>
            <a:r>
              <a:rPr sz="2400" spc="-9" dirty="0" smtClean="0">
                <a:solidFill>
                  <a:srgbClr val="0070C0"/>
                </a:solidFill>
                <a:latin typeface="Arial"/>
                <a:cs typeface="Arial"/>
              </a:rPr>
              <a:t>v</a:t>
            </a:r>
            <a:r>
              <a:rPr sz="2400" spc="-4" dirty="0" smtClean="0">
                <a:solidFill>
                  <a:srgbClr val="0070C0"/>
                </a:solidFill>
                <a:latin typeface="Arial"/>
                <a:cs typeface="Arial"/>
              </a:rPr>
              <a:t>e</a:t>
            </a:r>
            <a:r>
              <a:rPr sz="2400" dirty="0" smtClean="0">
                <a:solidFill>
                  <a:srgbClr val="0070C0"/>
                </a:solidFill>
                <a:latin typeface="Arial"/>
                <a:cs typeface="Arial"/>
              </a:rPr>
              <a:t>ry</a:t>
            </a:r>
            <a:r>
              <a:rPr sz="2400" spc="-13" dirty="0" smtClean="0">
                <a:solidFill>
                  <a:srgbClr val="0070C0"/>
                </a:solidFill>
                <a:latin typeface="Arial"/>
                <a:cs typeface="Arial"/>
              </a:rPr>
              <a:t>t</a:t>
            </a:r>
            <a:r>
              <a:rPr sz="2400" spc="-4" dirty="0" smtClean="0">
                <a:solidFill>
                  <a:srgbClr val="0070C0"/>
                </a:solidFill>
                <a:latin typeface="Arial"/>
                <a:cs typeface="Arial"/>
              </a:rPr>
              <a:t>hing</a:t>
            </a:r>
            <a:r>
              <a:rPr sz="2400" spc="4" dirty="0" smtClean="0">
                <a:solidFill>
                  <a:srgbClr val="0070C0"/>
                </a:solidFill>
                <a:latin typeface="Arial"/>
                <a:cs typeface="Arial"/>
              </a:rPr>
              <a:t>”</a:t>
            </a:r>
            <a:r>
              <a:rPr sz="2400" dirty="0" smtClean="0">
                <a:solidFill>
                  <a:srgbClr val="0070C0"/>
                </a:solidFill>
                <a:latin typeface="Arial"/>
                <a:cs typeface="Arial"/>
              </a:rPr>
              <a:t>)</a:t>
            </a:r>
          </a:p>
          <a:p>
            <a:pPr marL="462674" marR="4454" indent="-451538">
              <a:lnSpc>
                <a:spcPct val="150000"/>
              </a:lnSpc>
              <a:spcBef>
                <a:spcPts val="0"/>
              </a:spcBef>
              <a:buClr>
                <a:srgbClr val="231F20"/>
              </a:buClr>
              <a:buFont typeface="Arial"/>
              <a:buAutoNum type="arabicPeriod"/>
              <a:tabLst>
                <a:tab pos="292303" algn="l"/>
              </a:tabLst>
            </a:pPr>
            <a:r>
              <a:rPr sz="2400" dirty="0" err="1" smtClean="0">
                <a:solidFill>
                  <a:srgbClr val="0070C0"/>
                </a:solidFill>
                <a:latin typeface="Arial"/>
                <a:cs typeface="Arial"/>
              </a:rPr>
              <a:t>M</a:t>
            </a:r>
            <a:r>
              <a:rPr sz="2400" spc="-4" dirty="0" err="1" smtClean="0">
                <a:solidFill>
                  <a:srgbClr val="0070C0"/>
                </a:solidFill>
                <a:latin typeface="Arial"/>
                <a:cs typeface="Arial"/>
              </a:rPr>
              <a:t>e</a:t>
            </a:r>
            <a:r>
              <a:rPr sz="2400" spc="-18" dirty="0" err="1" smtClean="0">
                <a:solidFill>
                  <a:srgbClr val="0070C0"/>
                </a:solidFill>
                <a:latin typeface="Arial"/>
                <a:cs typeface="Arial"/>
              </a:rPr>
              <a:t>t</a:t>
            </a:r>
            <a:r>
              <a:rPr sz="2400" spc="-4" dirty="0" err="1" smtClean="0">
                <a:solidFill>
                  <a:srgbClr val="0070C0"/>
                </a:solidFill>
                <a:latin typeface="Arial"/>
                <a:cs typeface="Arial"/>
              </a:rPr>
              <a:t>od</a:t>
            </a:r>
            <a:r>
              <a:rPr sz="2400" dirty="0" err="1" smtClean="0">
                <a:solidFill>
                  <a:srgbClr val="0070C0"/>
                </a:solidFill>
                <a:latin typeface="Arial"/>
                <a:cs typeface="Arial"/>
              </a:rPr>
              <a:t>a</a:t>
            </a:r>
            <a:r>
              <a:rPr sz="2400" dirty="0" smtClean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400" spc="-127" dirty="0" smtClean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400" dirty="0" smtClean="0">
                <a:solidFill>
                  <a:srgbClr val="0070C0"/>
                </a:solidFill>
                <a:latin typeface="Arial"/>
                <a:cs typeface="Arial"/>
              </a:rPr>
              <a:t>5</a:t>
            </a:r>
            <a:r>
              <a:rPr sz="2400" dirty="0" smtClean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400" spc="-140" dirty="0" smtClean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400" spc="-4" dirty="0" err="1" smtClean="0">
                <a:solidFill>
                  <a:srgbClr val="0070C0"/>
                </a:solidFill>
                <a:latin typeface="Arial"/>
                <a:cs typeface="Arial"/>
              </a:rPr>
              <a:t>p</a:t>
            </a:r>
            <a:r>
              <a:rPr sz="2400" dirty="0" err="1" smtClean="0">
                <a:solidFill>
                  <a:srgbClr val="0070C0"/>
                </a:solidFill>
                <a:latin typeface="Arial"/>
                <a:cs typeface="Arial"/>
              </a:rPr>
              <a:t>y</a:t>
            </a:r>
            <a:r>
              <a:rPr sz="2400" spc="-9" dirty="0" err="1" smtClean="0">
                <a:solidFill>
                  <a:srgbClr val="0070C0"/>
                </a:solidFill>
                <a:latin typeface="Arial"/>
                <a:cs typeface="Arial"/>
              </a:rPr>
              <a:t>t</a:t>
            </a:r>
            <a:r>
              <a:rPr sz="2400" spc="-4" dirty="0" err="1" smtClean="0">
                <a:solidFill>
                  <a:srgbClr val="0070C0"/>
                </a:solidFill>
                <a:latin typeface="Arial"/>
                <a:cs typeface="Arial"/>
              </a:rPr>
              <a:t>a</a:t>
            </a:r>
            <a:r>
              <a:rPr sz="2400" dirty="0" err="1" smtClean="0">
                <a:solidFill>
                  <a:srgbClr val="0070C0"/>
                </a:solidFill>
                <a:latin typeface="Arial"/>
                <a:cs typeface="Arial"/>
              </a:rPr>
              <a:t>ń</a:t>
            </a:r>
            <a:r>
              <a:rPr sz="2400" dirty="0" smtClean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400" spc="-127" dirty="0" smtClean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400" dirty="0" smtClean="0">
                <a:solidFill>
                  <a:srgbClr val="0070C0"/>
                </a:solidFill>
                <a:latin typeface="Arial"/>
                <a:cs typeface="Arial"/>
              </a:rPr>
              <a:t>j</a:t>
            </a:r>
            <a:r>
              <a:rPr sz="2400" spc="-4" dirty="0" smtClean="0">
                <a:solidFill>
                  <a:srgbClr val="0070C0"/>
                </a:solidFill>
                <a:latin typeface="Arial"/>
                <a:cs typeface="Arial"/>
              </a:rPr>
              <a:t>e</a:t>
            </a:r>
            <a:r>
              <a:rPr sz="2400" dirty="0" smtClean="0">
                <a:solidFill>
                  <a:srgbClr val="0070C0"/>
                </a:solidFill>
                <a:latin typeface="Arial"/>
                <a:cs typeface="Arial"/>
              </a:rPr>
              <a:t>st</a:t>
            </a:r>
            <a:r>
              <a:rPr sz="2400" dirty="0" smtClean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400" spc="-145" dirty="0" smtClean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400" dirty="0" err="1" smtClean="0">
                <a:solidFill>
                  <a:srgbClr val="0070C0"/>
                </a:solidFill>
                <a:latin typeface="Arial"/>
                <a:cs typeface="Arial"/>
              </a:rPr>
              <a:t>z</a:t>
            </a:r>
            <a:r>
              <a:rPr sz="2400" spc="-4" dirty="0" err="1" smtClean="0">
                <a:solidFill>
                  <a:srgbClr val="0070C0"/>
                </a:solidFill>
                <a:latin typeface="Arial"/>
                <a:cs typeface="Arial"/>
              </a:rPr>
              <a:t>ap</a:t>
            </a:r>
            <a:r>
              <a:rPr sz="2400" dirty="0" err="1" smtClean="0">
                <a:solidFill>
                  <a:srgbClr val="0070C0"/>
                </a:solidFill>
                <a:latin typeface="Arial"/>
                <a:cs typeface="Arial"/>
              </a:rPr>
              <a:t>r</a:t>
            </a:r>
            <a:r>
              <a:rPr sz="2400" spc="-9" dirty="0" err="1" smtClean="0">
                <a:solidFill>
                  <a:srgbClr val="0070C0"/>
                </a:solidFill>
                <a:latin typeface="Arial"/>
                <a:cs typeface="Arial"/>
              </a:rPr>
              <a:t>o</a:t>
            </a:r>
            <a:r>
              <a:rPr sz="2400" dirty="0" err="1" smtClean="0">
                <a:solidFill>
                  <a:srgbClr val="0070C0"/>
                </a:solidFill>
                <a:latin typeface="Arial"/>
                <a:cs typeface="Arial"/>
              </a:rPr>
              <a:t>sz</a:t>
            </a:r>
            <a:r>
              <a:rPr sz="2400" spc="-4" dirty="0" err="1" smtClean="0">
                <a:solidFill>
                  <a:srgbClr val="0070C0"/>
                </a:solidFill>
                <a:latin typeface="Arial"/>
                <a:cs typeface="Arial"/>
              </a:rPr>
              <a:t>eni</a:t>
            </a:r>
            <a:r>
              <a:rPr sz="2400" spc="-9" dirty="0" err="1" smtClean="0">
                <a:solidFill>
                  <a:srgbClr val="0070C0"/>
                </a:solidFill>
                <a:latin typeface="Arial"/>
                <a:cs typeface="Arial"/>
              </a:rPr>
              <a:t>e</a:t>
            </a:r>
            <a:r>
              <a:rPr sz="2400" dirty="0" err="1" smtClean="0">
                <a:solidFill>
                  <a:srgbClr val="0070C0"/>
                </a:solidFill>
                <a:latin typeface="Arial"/>
                <a:cs typeface="Arial"/>
              </a:rPr>
              <a:t>m</a:t>
            </a:r>
            <a:r>
              <a:rPr sz="2400" dirty="0" smtClean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400" spc="-140" dirty="0" smtClean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400" dirty="0" smtClean="0">
                <a:solidFill>
                  <a:srgbClr val="0070C0"/>
                </a:solidFill>
                <a:latin typeface="Arial"/>
                <a:cs typeface="Arial"/>
              </a:rPr>
              <a:t>do</a:t>
            </a:r>
            <a:r>
              <a:rPr sz="2400" dirty="0" smtClean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400" spc="-127" dirty="0" smtClean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400" spc="-4" dirty="0" err="1" smtClean="0">
                <a:solidFill>
                  <a:srgbClr val="0070C0"/>
                </a:solidFill>
                <a:latin typeface="Arial"/>
                <a:cs typeface="Arial"/>
              </a:rPr>
              <a:t>po</a:t>
            </a:r>
            <a:r>
              <a:rPr sz="2400" spc="-9" dirty="0" err="1" smtClean="0">
                <a:solidFill>
                  <a:srgbClr val="0070C0"/>
                </a:solidFill>
                <a:latin typeface="Arial"/>
                <a:cs typeface="Arial"/>
              </a:rPr>
              <a:t>dr</a:t>
            </a:r>
            <a:r>
              <a:rPr sz="2400" spc="-4" dirty="0" err="1" smtClean="0">
                <a:solidFill>
                  <a:srgbClr val="0070C0"/>
                </a:solidFill>
                <a:latin typeface="Arial"/>
                <a:cs typeface="Arial"/>
              </a:rPr>
              <a:t>ó</a:t>
            </a:r>
            <a:r>
              <a:rPr sz="2400" dirty="0" err="1" smtClean="0">
                <a:solidFill>
                  <a:srgbClr val="0070C0"/>
                </a:solidFill>
                <a:latin typeface="Arial"/>
                <a:cs typeface="Arial"/>
              </a:rPr>
              <a:t>ż</a:t>
            </a:r>
            <a:r>
              <a:rPr lang="pl-PL" sz="2400" dirty="0" smtClean="0">
                <a:solidFill>
                  <a:srgbClr val="0070C0"/>
                </a:solidFill>
                <a:latin typeface="Arial"/>
                <a:cs typeface="Arial"/>
              </a:rPr>
              <a:t>y</a:t>
            </a:r>
            <a:r>
              <a:rPr sz="2400" dirty="0" smtClean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400" spc="-123" dirty="0" smtClean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400" spc="-13" dirty="0" smtClean="0">
                <a:solidFill>
                  <a:srgbClr val="0070C0"/>
                </a:solidFill>
                <a:latin typeface="Arial"/>
                <a:cs typeface="Arial"/>
              </a:rPr>
              <a:t>o</a:t>
            </a:r>
            <a:r>
              <a:rPr sz="2400" dirty="0" smtClean="0">
                <a:solidFill>
                  <a:srgbClr val="0070C0"/>
                </a:solidFill>
                <a:latin typeface="Arial"/>
                <a:cs typeface="Arial"/>
              </a:rPr>
              <a:t>d</a:t>
            </a:r>
            <a:r>
              <a:rPr sz="2400" dirty="0" smtClean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400" spc="-140" dirty="0" smtClean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400" dirty="0" err="1" smtClean="0">
                <a:solidFill>
                  <a:srgbClr val="0070C0"/>
                </a:solidFill>
                <a:latin typeface="Arial"/>
                <a:cs typeface="Arial"/>
              </a:rPr>
              <a:t>st</a:t>
            </a:r>
            <a:r>
              <a:rPr sz="2400" spc="-4" dirty="0" err="1" smtClean="0">
                <a:solidFill>
                  <a:srgbClr val="0070C0"/>
                </a:solidFill>
                <a:latin typeface="Arial"/>
                <a:cs typeface="Arial"/>
              </a:rPr>
              <a:t>a</a:t>
            </a:r>
            <a:r>
              <a:rPr sz="2400" spc="-9" dirty="0" err="1" smtClean="0">
                <a:solidFill>
                  <a:srgbClr val="0070C0"/>
                </a:solidFill>
                <a:latin typeface="Arial"/>
                <a:cs typeface="Arial"/>
              </a:rPr>
              <a:t>n</a:t>
            </a:r>
            <a:r>
              <a:rPr sz="2400" dirty="0" err="1" smtClean="0">
                <a:solidFill>
                  <a:srgbClr val="0070C0"/>
                </a:solidFill>
                <a:latin typeface="Arial"/>
                <a:cs typeface="Arial"/>
              </a:rPr>
              <a:t>u</a:t>
            </a:r>
            <a:r>
              <a:rPr sz="2400" dirty="0" smtClean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400" spc="-127" dirty="0" smtClean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400" spc="-4" dirty="0" err="1" smtClean="0">
                <a:solidFill>
                  <a:srgbClr val="0070C0"/>
                </a:solidFill>
                <a:latin typeface="Arial"/>
                <a:cs typeface="Arial"/>
              </a:rPr>
              <a:t>o</a:t>
            </a:r>
            <a:r>
              <a:rPr sz="2400" spc="-9" dirty="0" err="1" smtClean="0">
                <a:solidFill>
                  <a:srgbClr val="0070C0"/>
                </a:solidFill>
                <a:latin typeface="Arial"/>
                <a:cs typeface="Arial"/>
              </a:rPr>
              <a:t>b</a:t>
            </a:r>
            <a:r>
              <a:rPr sz="2400" spc="-4" dirty="0" err="1" smtClean="0">
                <a:solidFill>
                  <a:srgbClr val="0070C0"/>
                </a:solidFill>
                <a:latin typeface="Arial"/>
                <a:cs typeface="Arial"/>
              </a:rPr>
              <a:t>e</a:t>
            </a:r>
            <a:r>
              <a:rPr sz="2400" spc="4" dirty="0" err="1" smtClean="0">
                <a:solidFill>
                  <a:srgbClr val="0070C0"/>
                </a:solidFill>
                <a:latin typeface="Arial"/>
                <a:cs typeface="Arial"/>
              </a:rPr>
              <a:t>c</a:t>
            </a:r>
            <a:r>
              <a:rPr sz="2400" spc="-13" dirty="0" err="1" smtClean="0">
                <a:solidFill>
                  <a:srgbClr val="0070C0"/>
                </a:solidFill>
                <a:latin typeface="Arial"/>
                <a:cs typeface="Arial"/>
              </a:rPr>
              <a:t>n</a:t>
            </a:r>
            <a:r>
              <a:rPr sz="2400" spc="-4" dirty="0" err="1" smtClean="0">
                <a:solidFill>
                  <a:srgbClr val="0070C0"/>
                </a:solidFill>
                <a:latin typeface="Arial"/>
                <a:cs typeface="Arial"/>
              </a:rPr>
              <a:t>ego</a:t>
            </a:r>
            <a:r>
              <a:rPr sz="2400" dirty="0" smtClean="0">
                <a:solidFill>
                  <a:srgbClr val="0070C0"/>
                </a:solidFill>
                <a:latin typeface="Arial"/>
                <a:cs typeface="Arial"/>
              </a:rPr>
              <a:t>,</a:t>
            </a:r>
            <a:r>
              <a:rPr sz="2400" dirty="0" smtClean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400" dirty="0" smtClean="0">
                <a:solidFill>
                  <a:srgbClr val="0070C0"/>
                </a:solidFill>
                <a:latin typeface="Arial"/>
                <a:cs typeface="Arial"/>
              </a:rPr>
              <a:t>do</a:t>
            </a:r>
            <a:r>
              <a:rPr sz="2400" dirty="0" smtClean="0">
                <a:solidFill>
                  <a:srgbClr val="0070C0"/>
                </a:solidFill>
                <a:latin typeface="Times New Roman"/>
                <a:cs typeface="Times New Roman"/>
              </a:rPr>
              <a:t>   </a:t>
            </a:r>
            <a:r>
              <a:rPr sz="2400" spc="162" dirty="0" smtClean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400" dirty="0" err="1" smtClean="0">
                <a:solidFill>
                  <a:srgbClr val="0070C0"/>
                </a:solidFill>
                <a:latin typeface="Arial"/>
                <a:cs typeface="Arial"/>
              </a:rPr>
              <a:t>st</a:t>
            </a:r>
            <a:r>
              <a:rPr sz="2400" spc="-13" dirty="0" err="1" smtClean="0">
                <a:solidFill>
                  <a:srgbClr val="0070C0"/>
                </a:solidFill>
                <a:latin typeface="Arial"/>
                <a:cs typeface="Arial"/>
              </a:rPr>
              <a:t>a</a:t>
            </a:r>
            <a:r>
              <a:rPr sz="2400" spc="-4" dirty="0" err="1" smtClean="0">
                <a:solidFill>
                  <a:srgbClr val="0070C0"/>
                </a:solidFill>
                <a:latin typeface="Arial"/>
                <a:cs typeface="Arial"/>
              </a:rPr>
              <a:t>n</a:t>
            </a:r>
            <a:r>
              <a:rPr sz="2400" dirty="0" err="1" smtClean="0">
                <a:solidFill>
                  <a:srgbClr val="0070C0"/>
                </a:solidFill>
                <a:latin typeface="Arial"/>
                <a:cs typeface="Arial"/>
              </a:rPr>
              <a:t>u</a:t>
            </a:r>
            <a:r>
              <a:rPr sz="2400" dirty="0" smtClean="0">
                <a:solidFill>
                  <a:srgbClr val="0070C0"/>
                </a:solidFill>
                <a:latin typeface="Times New Roman"/>
                <a:cs typeface="Times New Roman"/>
              </a:rPr>
              <a:t>   </a:t>
            </a:r>
            <a:r>
              <a:rPr sz="2400" spc="153" dirty="0" smtClean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400" spc="-4" dirty="0" err="1" smtClean="0">
                <a:solidFill>
                  <a:srgbClr val="0070C0"/>
                </a:solidFill>
                <a:latin typeface="Arial"/>
                <a:cs typeface="Arial"/>
              </a:rPr>
              <a:t>po</a:t>
            </a:r>
            <a:r>
              <a:rPr sz="2400" dirty="0" err="1" smtClean="0">
                <a:solidFill>
                  <a:srgbClr val="0070C0"/>
                </a:solidFill>
                <a:latin typeface="Arial"/>
                <a:cs typeface="Arial"/>
              </a:rPr>
              <a:t>ż</a:t>
            </a:r>
            <a:r>
              <a:rPr sz="2400" spc="-4" dirty="0" err="1" smtClean="0">
                <a:solidFill>
                  <a:srgbClr val="0070C0"/>
                </a:solidFill>
                <a:latin typeface="Arial"/>
                <a:cs typeface="Arial"/>
              </a:rPr>
              <a:t>ąda</a:t>
            </a:r>
            <a:r>
              <a:rPr sz="2400" spc="-9" dirty="0" err="1" smtClean="0">
                <a:solidFill>
                  <a:srgbClr val="0070C0"/>
                </a:solidFill>
                <a:latin typeface="Arial"/>
                <a:cs typeface="Arial"/>
              </a:rPr>
              <a:t>n</a:t>
            </a:r>
            <a:r>
              <a:rPr sz="2400" spc="-4" dirty="0" err="1" smtClean="0">
                <a:solidFill>
                  <a:srgbClr val="0070C0"/>
                </a:solidFill>
                <a:latin typeface="Arial"/>
                <a:cs typeface="Arial"/>
              </a:rPr>
              <a:t>eg</a:t>
            </a:r>
            <a:r>
              <a:rPr sz="2400" dirty="0" err="1" smtClean="0">
                <a:solidFill>
                  <a:srgbClr val="0070C0"/>
                </a:solidFill>
                <a:latin typeface="Arial"/>
                <a:cs typeface="Arial"/>
              </a:rPr>
              <a:t>o</a:t>
            </a:r>
            <a:r>
              <a:rPr sz="2400" dirty="0" smtClean="0">
                <a:solidFill>
                  <a:srgbClr val="0070C0"/>
                </a:solidFill>
                <a:latin typeface="Times New Roman"/>
                <a:cs typeface="Times New Roman"/>
              </a:rPr>
              <a:t>   </a:t>
            </a:r>
            <a:r>
              <a:rPr sz="2400" spc="158" dirty="0" smtClean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400" dirty="0" smtClean="0">
                <a:solidFill>
                  <a:srgbClr val="0070C0"/>
                </a:solidFill>
                <a:latin typeface="Arial"/>
                <a:cs typeface="Arial"/>
              </a:rPr>
              <a:t>w</a:t>
            </a:r>
            <a:r>
              <a:rPr sz="2400" dirty="0" smtClean="0">
                <a:solidFill>
                  <a:srgbClr val="0070C0"/>
                </a:solidFill>
                <a:latin typeface="Times New Roman"/>
                <a:cs typeface="Times New Roman"/>
              </a:rPr>
              <a:t>   </a:t>
            </a:r>
            <a:r>
              <a:rPr sz="2400" spc="162" dirty="0" smtClean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400" dirty="0" err="1" smtClean="0">
                <a:solidFill>
                  <a:srgbClr val="0070C0"/>
                </a:solidFill>
                <a:latin typeface="Arial"/>
                <a:cs typeface="Arial"/>
              </a:rPr>
              <a:t>c</a:t>
            </a:r>
            <a:r>
              <a:rPr sz="2400" spc="4" dirty="0" err="1" smtClean="0">
                <a:solidFill>
                  <a:srgbClr val="0070C0"/>
                </a:solidFill>
                <a:latin typeface="Arial"/>
                <a:cs typeface="Arial"/>
              </a:rPr>
              <a:t>e</a:t>
            </a:r>
            <a:r>
              <a:rPr sz="2400" spc="-4" dirty="0" err="1" smtClean="0">
                <a:solidFill>
                  <a:srgbClr val="0070C0"/>
                </a:solidFill>
                <a:latin typeface="Arial"/>
                <a:cs typeface="Arial"/>
              </a:rPr>
              <a:t>l</a:t>
            </a:r>
            <a:r>
              <a:rPr sz="2400" dirty="0" err="1" smtClean="0">
                <a:solidFill>
                  <a:srgbClr val="0070C0"/>
                </a:solidFill>
                <a:latin typeface="Arial"/>
                <a:cs typeface="Arial"/>
              </a:rPr>
              <a:t>u</a:t>
            </a:r>
            <a:r>
              <a:rPr sz="2400" dirty="0" smtClean="0">
                <a:solidFill>
                  <a:srgbClr val="0070C0"/>
                </a:solidFill>
                <a:latin typeface="Times New Roman"/>
                <a:cs typeface="Times New Roman"/>
              </a:rPr>
              <a:t>   </a:t>
            </a:r>
            <a:r>
              <a:rPr sz="2400" spc="162" dirty="0" smtClean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400" spc="-4" dirty="0" err="1" smtClean="0">
                <a:solidFill>
                  <a:srgbClr val="0070C0"/>
                </a:solidFill>
                <a:latin typeface="Arial"/>
                <a:cs typeface="Arial"/>
              </a:rPr>
              <a:t>od</a:t>
            </a:r>
            <a:r>
              <a:rPr sz="2400" dirty="0" err="1" smtClean="0">
                <a:solidFill>
                  <a:srgbClr val="0070C0"/>
                </a:solidFill>
                <a:latin typeface="Arial"/>
                <a:cs typeface="Arial"/>
              </a:rPr>
              <a:t>kryc</a:t>
            </a:r>
            <a:r>
              <a:rPr sz="2400" spc="-4" dirty="0" err="1" smtClean="0">
                <a:solidFill>
                  <a:srgbClr val="0070C0"/>
                </a:solidFill>
                <a:latin typeface="Arial"/>
                <a:cs typeface="Arial"/>
              </a:rPr>
              <a:t>i</a:t>
            </a:r>
            <a:r>
              <a:rPr sz="2400" dirty="0" err="1" smtClean="0">
                <a:solidFill>
                  <a:srgbClr val="0070C0"/>
                </a:solidFill>
                <a:latin typeface="Arial"/>
                <a:cs typeface="Arial"/>
              </a:rPr>
              <a:t>a</a:t>
            </a:r>
            <a:r>
              <a:rPr sz="2400" dirty="0" smtClean="0">
                <a:solidFill>
                  <a:srgbClr val="0070C0"/>
                </a:solidFill>
                <a:latin typeface="Times New Roman"/>
                <a:cs typeface="Times New Roman"/>
              </a:rPr>
              <a:t>   </a:t>
            </a:r>
            <a:r>
              <a:rPr sz="2400" spc="162" dirty="0" smtClean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400" spc="-4" dirty="0" err="1" smtClean="0">
                <a:solidFill>
                  <a:srgbClr val="0070C0"/>
                </a:solidFill>
                <a:latin typeface="Arial"/>
                <a:cs typeface="Arial"/>
              </a:rPr>
              <a:t>n</a:t>
            </a:r>
            <a:r>
              <a:rPr sz="2400" spc="-9" dirty="0" err="1" smtClean="0">
                <a:solidFill>
                  <a:srgbClr val="0070C0"/>
                </a:solidFill>
                <a:latin typeface="Arial"/>
                <a:cs typeface="Arial"/>
              </a:rPr>
              <a:t>o</a:t>
            </a:r>
            <a:r>
              <a:rPr sz="2400" spc="-4" dirty="0" err="1" smtClean="0">
                <a:solidFill>
                  <a:srgbClr val="0070C0"/>
                </a:solidFill>
                <a:latin typeface="Arial"/>
                <a:cs typeface="Arial"/>
              </a:rPr>
              <a:t>w</a:t>
            </a:r>
            <a:r>
              <a:rPr sz="2400" dirty="0" err="1" smtClean="0">
                <a:solidFill>
                  <a:srgbClr val="0070C0"/>
                </a:solidFill>
                <a:latin typeface="Arial"/>
                <a:cs typeface="Arial"/>
              </a:rPr>
              <a:t>ych</a:t>
            </a:r>
            <a:r>
              <a:rPr sz="2400" dirty="0" smtClean="0">
                <a:solidFill>
                  <a:srgbClr val="0070C0"/>
                </a:solidFill>
                <a:latin typeface="Times New Roman"/>
                <a:cs typeface="Times New Roman"/>
              </a:rPr>
              <a:t>   </a:t>
            </a:r>
            <a:r>
              <a:rPr sz="2400" spc="167" dirty="0" smtClean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400" spc="-4" dirty="0" err="1" smtClean="0">
                <a:solidFill>
                  <a:srgbClr val="0070C0"/>
                </a:solidFill>
                <a:latin typeface="Arial"/>
                <a:cs typeface="Arial"/>
              </a:rPr>
              <a:t>d</a:t>
            </a:r>
            <a:r>
              <a:rPr sz="2400" spc="4" dirty="0" err="1" smtClean="0">
                <a:solidFill>
                  <a:srgbClr val="0070C0"/>
                </a:solidFill>
                <a:latin typeface="Arial"/>
                <a:cs typeface="Arial"/>
              </a:rPr>
              <a:t>z</a:t>
            </a:r>
            <a:r>
              <a:rPr sz="2400" spc="-4" dirty="0" err="1" smtClean="0">
                <a:solidFill>
                  <a:srgbClr val="0070C0"/>
                </a:solidFill>
                <a:latin typeface="Arial"/>
                <a:cs typeface="Arial"/>
              </a:rPr>
              <a:t>iał</a:t>
            </a:r>
            <a:r>
              <a:rPr sz="2400" spc="-13" dirty="0" err="1" smtClean="0">
                <a:solidFill>
                  <a:srgbClr val="0070C0"/>
                </a:solidFill>
                <a:latin typeface="Arial"/>
                <a:cs typeface="Arial"/>
              </a:rPr>
              <a:t>a</a:t>
            </a:r>
            <a:r>
              <a:rPr sz="2400" dirty="0" err="1" smtClean="0">
                <a:solidFill>
                  <a:srgbClr val="0070C0"/>
                </a:solidFill>
                <a:latin typeface="Arial"/>
                <a:cs typeface="Arial"/>
              </a:rPr>
              <a:t>ń</a:t>
            </a:r>
            <a:r>
              <a:rPr sz="2400" dirty="0" smtClean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400" spc="-4" dirty="0" err="1" smtClean="0">
                <a:solidFill>
                  <a:srgbClr val="0070C0"/>
                </a:solidFill>
                <a:latin typeface="Arial"/>
                <a:cs typeface="Arial"/>
              </a:rPr>
              <a:t>p</a:t>
            </a:r>
            <a:r>
              <a:rPr sz="2400" dirty="0" err="1" smtClean="0">
                <a:solidFill>
                  <a:srgbClr val="0070C0"/>
                </a:solidFill>
                <a:latin typeface="Arial"/>
                <a:cs typeface="Arial"/>
              </a:rPr>
              <a:t>r</a:t>
            </a:r>
            <a:r>
              <a:rPr sz="2400" spc="4" dirty="0" err="1" smtClean="0">
                <a:solidFill>
                  <a:srgbClr val="0070C0"/>
                </a:solidFill>
                <a:latin typeface="Arial"/>
                <a:cs typeface="Arial"/>
              </a:rPr>
              <a:t>z</a:t>
            </a:r>
            <a:r>
              <a:rPr sz="2400" spc="-9" dirty="0" err="1" smtClean="0">
                <a:solidFill>
                  <a:srgbClr val="0070C0"/>
                </a:solidFill>
                <a:latin typeface="Arial"/>
                <a:cs typeface="Arial"/>
              </a:rPr>
              <a:t>y</a:t>
            </a:r>
            <a:r>
              <a:rPr sz="2400" spc="-4" dirty="0" err="1" smtClean="0">
                <a:solidFill>
                  <a:srgbClr val="0070C0"/>
                </a:solidFill>
                <a:latin typeface="Arial"/>
                <a:cs typeface="Arial"/>
              </a:rPr>
              <a:t>bli</a:t>
            </a:r>
            <a:r>
              <a:rPr sz="2400" dirty="0" err="1" smtClean="0">
                <a:solidFill>
                  <a:srgbClr val="0070C0"/>
                </a:solidFill>
                <a:latin typeface="Arial"/>
                <a:cs typeface="Arial"/>
              </a:rPr>
              <a:t>ż</a:t>
            </a:r>
            <a:r>
              <a:rPr sz="2400" spc="-4" dirty="0" err="1" smtClean="0">
                <a:solidFill>
                  <a:srgbClr val="0070C0"/>
                </a:solidFill>
                <a:latin typeface="Arial"/>
                <a:cs typeface="Arial"/>
              </a:rPr>
              <a:t>a</a:t>
            </a:r>
            <a:r>
              <a:rPr sz="2400" dirty="0" err="1" smtClean="0">
                <a:solidFill>
                  <a:srgbClr val="0070C0"/>
                </a:solidFill>
                <a:latin typeface="Arial"/>
                <a:cs typeface="Arial"/>
              </a:rPr>
              <a:t>j</a:t>
            </a:r>
            <a:r>
              <a:rPr sz="2400" spc="-4" dirty="0" err="1" smtClean="0">
                <a:solidFill>
                  <a:srgbClr val="0070C0"/>
                </a:solidFill>
                <a:latin typeface="Arial"/>
                <a:cs typeface="Arial"/>
              </a:rPr>
              <a:t>ą</a:t>
            </a:r>
            <a:r>
              <a:rPr sz="2400" dirty="0" err="1" smtClean="0">
                <a:solidFill>
                  <a:srgbClr val="0070C0"/>
                </a:solidFill>
                <a:latin typeface="Arial"/>
                <a:cs typeface="Arial"/>
              </a:rPr>
              <a:t>c</a:t>
            </a:r>
            <a:r>
              <a:rPr sz="2400" spc="-9" dirty="0" err="1" smtClean="0">
                <a:solidFill>
                  <a:srgbClr val="0070C0"/>
                </a:solidFill>
                <a:latin typeface="Arial"/>
                <a:cs typeface="Arial"/>
              </a:rPr>
              <a:t>y</a:t>
            </a:r>
            <a:r>
              <a:rPr sz="2400" dirty="0" err="1" smtClean="0">
                <a:solidFill>
                  <a:srgbClr val="0070C0"/>
                </a:solidFill>
                <a:latin typeface="Arial"/>
                <a:cs typeface="Arial"/>
              </a:rPr>
              <a:t>ch</a:t>
            </a:r>
            <a:r>
              <a:rPr sz="2400" spc="13" dirty="0" smtClean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400" spc="-4" dirty="0" smtClean="0">
                <a:solidFill>
                  <a:srgbClr val="0070C0"/>
                </a:solidFill>
                <a:latin typeface="Arial"/>
                <a:cs typeface="Arial"/>
              </a:rPr>
              <a:t>d</a:t>
            </a:r>
            <a:r>
              <a:rPr sz="2400" dirty="0" smtClean="0">
                <a:solidFill>
                  <a:srgbClr val="0070C0"/>
                </a:solidFill>
                <a:latin typeface="Arial"/>
                <a:cs typeface="Arial"/>
              </a:rPr>
              <a:t>o</a:t>
            </a:r>
            <a:r>
              <a:rPr sz="2400" spc="35" dirty="0" smtClean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400" dirty="0" err="1" smtClean="0">
                <a:solidFill>
                  <a:srgbClr val="0070C0"/>
                </a:solidFill>
                <a:latin typeface="Arial"/>
                <a:cs typeface="Arial"/>
              </a:rPr>
              <a:t>c</a:t>
            </a:r>
            <a:r>
              <a:rPr sz="2400" spc="-4" dirty="0" err="1" smtClean="0">
                <a:solidFill>
                  <a:srgbClr val="0070C0"/>
                </a:solidFill>
                <a:latin typeface="Arial"/>
                <a:cs typeface="Arial"/>
              </a:rPr>
              <a:t>el</a:t>
            </a:r>
            <a:r>
              <a:rPr sz="2400" spc="4" dirty="0" err="1" smtClean="0">
                <a:solidFill>
                  <a:srgbClr val="0070C0"/>
                </a:solidFill>
                <a:latin typeface="Arial"/>
                <a:cs typeface="Arial"/>
              </a:rPr>
              <a:t>u</a:t>
            </a:r>
            <a:r>
              <a:rPr sz="2400" dirty="0" smtClean="0">
                <a:solidFill>
                  <a:srgbClr val="0070C0"/>
                </a:solidFill>
                <a:latin typeface="Arial"/>
                <a:cs typeface="Arial"/>
              </a:rPr>
              <a:t>.</a:t>
            </a:r>
            <a:endParaRPr sz="2400" dirty="0">
              <a:solidFill>
                <a:srgbClr val="0070C0"/>
              </a:solidFill>
              <a:latin typeface="Arial"/>
              <a:cs typeface="Arial"/>
            </a:endParaRPr>
          </a:p>
        </p:txBody>
      </p:sp>
      <p:sp>
        <p:nvSpPr>
          <p:cNvPr id="9" name="object 2"/>
          <p:cNvSpPr txBox="1">
            <a:spLocks/>
          </p:cNvSpPr>
          <p:nvPr/>
        </p:nvSpPr>
        <p:spPr>
          <a:xfrm>
            <a:off x="2432370" y="1310977"/>
            <a:ext cx="6532981" cy="852269"/>
          </a:xfrm>
          <a:prstGeom prst="rect">
            <a:avLst/>
          </a:prstGeom>
        </p:spPr>
        <p:txBody>
          <a:bodyPr vert="horz" wrap="square" lIns="0" tIns="240523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74397"/>
            <a:r>
              <a:rPr lang="pl-PL" b="1" spc="-22" dirty="0" smtClean="0">
                <a:solidFill>
                  <a:srgbClr val="002060"/>
                </a:solidFill>
                <a:latin typeface="+mn-lt"/>
              </a:rPr>
              <a:t>ME</a:t>
            </a:r>
            <a:r>
              <a:rPr lang="pl-PL" b="1" spc="-31" dirty="0" smtClean="0">
                <a:solidFill>
                  <a:srgbClr val="002060"/>
                </a:solidFill>
                <a:latin typeface="+mn-lt"/>
              </a:rPr>
              <a:t>T</a:t>
            </a:r>
            <a:r>
              <a:rPr lang="pl-PL" b="1" spc="-22" dirty="0" smtClean="0">
                <a:solidFill>
                  <a:srgbClr val="002060"/>
                </a:solidFill>
                <a:latin typeface="+mn-lt"/>
              </a:rPr>
              <a:t>O</a:t>
            </a:r>
            <a:r>
              <a:rPr lang="pl-PL" b="1" spc="-26" dirty="0" smtClean="0">
                <a:solidFill>
                  <a:srgbClr val="002060"/>
                </a:solidFill>
                <a:latin typeface="+mn-lt"/>
              </a:rPr>
              <a:t>D</a:t>
            </a:r>
            <a:r>
              <a:rPr lang="pl-PL" b="1" spc="-22" dirty="0" smtClean="0">
                <a:solidFill>
                  <a:srgbClr val="002060"/>
                </a:solidFill>
                <a:latin typeface="+mn-lt"/>
              </a:rPr>
              <a:t>A</a:t>
            </a:r>
            <a:r>
              <a:rPr lang="pl-PL" b="1" spc="79" dirty="0" smtClean="0">
                <a:solidFill>
                  <a:srgbClr val="002060"/>
                </a:solidFill>
                <a:latin typeface="+mn-lt"/>
                <a:cs typeface="Times New Roman"/>
              </a:rPr>
              <a:t> </a:t>
            </a:r>
            <a:r>
              <a:rPr lang="pl-PL" b="1" spc="-22" dirty="0" smtClean="0">
                <a:solidFill>
                  <a:srgbClr val="002060"/>
                </a:solidFill>
                <a:latin typeface="+mn-lt"/>
              </a:rPr>
              <a:t>5Q</a:t>
            </a:r>
            <a:endParaRPr lang="pl-PL" b="1" spc="-22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0" name="Tytuł 1"/>
          <p:cNvSpPr txBox="1">
            <a:spLocks/>
          </p:cNvSpPr>
          <p:nvPr/>
        </p:nvSpPr>
        <p:spPr>
          <a:xfrm>
            <a:off x="922282" y="-88012"/>
            <a:ext cx="10481441" cy="111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200" i="1" smtClean="0"/>
              <a:t>DOSKONALENIE TRENERÓW WSPOMAGANIA OŚWIATY  </a:t>
            </a:r>
            <a:r>
              <a:rPr lang="pl-PL" sz="1200" smtClean="0"/>
              <a:t>POWR.02.10.00-00-7015/17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678947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6740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r>
              <a:rPr lang="pl-PL" sz="1000" dirty="0"/>
              <a:t/>
            </a:r>
            <a:br>
              <a:rPr lang="pl-PL" sz="1000" dirty="0"/>
            </a:br>
            <a:endParaRPr lang="pl-PL" sz="1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80565"/>
            <a:ext cx="10649607" cy="41273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Doświadczenia i eksperymenty w szkole - INSPIR@CJE WCZESNOSZKOLNE 2017</a:t>
            </a:r>
          </a:p>
          <a:p>
            <a:pPr marL="0" indent="0">
              <a:buNone/>
            </a:pPr>
            <a:r>
              <a:rPr lang="pl-PL" dirty="0" smtClean="0"/>
              <a:t>Zapraszam na film: </a:t>
            </a:r>
          </a:p>
          <a:p>
            <a:pPr marL="0" indent="0">
              <a:buNone/>
            </a:pPr>
            <a:r>
              <a:rPr lang="pl-PL" dirty="0">
                <a:hlinkClick r:id="rId4"/>
              </a:rPr>
              <a:t>https://tiny.pl/tx9gb</a:t>
            </a: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32370" y="5585552"/>
            <a:ext cx="7327261" cy="1470637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82132" y="1680592"/>
            <a:ext cx="6620269" cy="3721853"/>
          </a:xfrm>
          <a:prstGeom prst="rect">
            <a:avLst/>
          </a:prstGeom>
        </p:spPr>
      </p:pic>
      <p:sp>
        <p:nvSpPr>
          <p:cNvPr id="8" name="Tytuł 1"/>
          <p:cNvSpPr txBox="1">
            <a:spLocks/>
          </p:cNvSpPr>
          <p:nvPr/>
        </p:nvSpPr>
        <p:spPr>
          <a:xfrm>
            <a:off x="1074682" y="64388"/>
            <a:ext cx="10481441" cy="111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200" i="1" smtClean="0"/>
              <a:t>DOSKONALENIE TRENERÓW WSPOMAGANIA OŚWIATY  </a:t>
            </a:r>
            <a:r>
              <a:rPr lang="pl-PL" sz="1200" smtClean="0"/>
              <a:t>POWR.02.10.00-00-7015/17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25205230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6740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r>
              <a:rPr lang="pl-PL" sz="1000" dirty="0"/>
              <a:t/>
            </a:r>
            <a:br>
              <a:rPr lang="pl-PL" sz="1000" dirty="0"/>
            </a:br>
            <a:endParaRPr lang="pl-PL" sz="1200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32370" y="5552501"/>
            <a:ext cx="7327261" cy="1503688"/>
          </a:xfrm>
          <a:prstGeom prst="rect">
            <a:avLst/>
          </a:prstGeom>
        </p:spPr>
      </p:pic>
      <p:sp>
        <p:nvSpPr>
          <p:cNvPr id="8" name="object 3"/>
          <p:cNvSpPr txBox="1">
            <a:spLocks noGrp="1"/>
          </p:cNvSpPr>
          <p:nvPr>
            <p:ph idx="1"/>
          </p:nvPr>
        </p:nvSpPr>
        <p:spPr>
          <a:xfrm>
            <a:off x="771525" y="2427525"/>
            <a:ext cx="10648950" cy="26058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2674" indent="-451538">
              <a:buClr>
                <a:srgbClr val="231F20"/>
              </a:buClr>
              <a:buFont typeface="Wingdings"/>
              <a:buChar char=""/>
              <a:tabLst>
                <a:tab pos="463231" algn="l"/>
              </a:tabLst>
            </a:pPr>
            <a:r>
              <a:rPr spc="-4" dirty="0">
                <a:solidFill>
                  <a:srgbClr val="0070C0"/>
                </a:solidFill>
                <a:latin typeface="Arial"/>
                <a:cs typeface="Arial"/>
              </a:rPr>
              <a:t>C</a:t>
            </a:r>
            <a:r>
              <a:rPr spc="9" dirty="0">
                <a:solidFill>
                  <a:srgbClr val="0070C0"/>
                </a:solidFill>
                <a:latin typeface="Arial"/>
                <a:cs typeface="Arial"/>
              </a:rPr>
              <a:t>z</a:t>
            </a:r>
            <a:r>
              <a:rPr spc="-4" dirty="0">
                <a:solidFill>
                  <a:srgbClr val="0070C0"/>
                </a:solidFill>
                <a:latin typeface="Arial"/>
                <a:cs typeface="Arial"/>
              </a:rPr>
              <a:t>eg</a:t>
            </a:r>
            <a:r>
              <a:rPr dirty="0">
                <a:solidFill>
                  <a:srgbClr val="0070C0"/>
                </a:solidFill>
                <a:latin typeface="Arial"/>
                <a:cs typeface="Arial"/>
              </a:rPr>
              <a:t>o</a:t>
            </a:r>
            <a:r>
              <a:rPr spc="22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0070C0"/>
                </a:solidFill>
                <a:latin typeface="Arial"/>
                <a:cs typeface="Arial"/>
              </a:rPr>
              <a:t>m</a:t>
            </a:r>
            <a:r>
              <a:rPr spc="-4" dirty="0">
                <a:solidFill>
                  <a:srgbClr val="0070C0"/>
                </a:solidFill>
                <a:latin typeface="Arial"/>
                <a:cs typeface="Arial"/>
              </a:rPr>
              <a:t>o</a:t>
            </a:r>
            <a:r>
              <a:rPr dirty="0">
                <a:solidFill>
                  <a:srgbClr val="0070C0"/>
                </a:solidFill>
                <a:latin typeface="Arial"/>
                <a:cs typeface="Arial"/>
              </a:rPr>
              <a:t>ż</a:t>
            </a:r>
            <a:r>
              <a:rPr spc="-4" dirty="0">
                <a:solidFill>
                  <a:srgbClr val="0070C0"/>
                </a:solidFill>
                <a:latin typeface="Arial"/>
                <a:cs typeface="Arial"/>
              </a:rPr>
              <a:t>e</a:t>
            </a:r>
            <a:r>
              <a:rPr dirty="0">
                <a:solidFill>
                  <a:srgbClr val="0070C0"/>
                </a:solidFill>
                <a:latin typeface="Arial"/>
                <a:cs typeface="Arial"/>
              </a:rPr>
              <a:t>my</a:t>
            </a:r>
            <a:r>
              <a:rPr spc="22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0070C0"/>
                </a:solidFill>
                <a:latin typeface="Arial"/>
                <a:cs typeface="Arial"/>
              </a:rPr>
              <a:t>z</a:t>
            </a:r>
            <a:r>
              <a:rPr spc="4" dirty="0">
                <a:solidFill>
                  <a:srgbClr val="0070C0"/>
                </a:solidFill>
                <a:latin typeface="Arial"/>
                <a:cs typeface="Arial"/>
              </a:rPr>
              <a:t>r</a:t>
            </a:r>
            <a:r>
              <a:rPr spc="-4" dirty="0">
                <a:solidFill>
                  <a:srgbClr val="0070C0"/>
                </a:solidFill>
                <a:latin typeface="Arial"/>
                <a:cs typeface="Arial"/>
              </a:rPr>
              <a:t>obi</a:t>
            </a:r>
            <a:r>
              <a:rPr dirty="0">
                <a:solidFill>
                  <a:srgbClr val="0070C0"/>
                </a:solidFill>
                <a:latin typeface="Arial"/>
                <a:cs typeface="Arial"/>
              </a:rPr>
              <a:t>ć</a:t>
            </a:r>
            <a:r>
              <a:rPr spc="35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b="1" spc="26" dirty="0">
                <a:solidFill>
                  <a:srgbClr val="0070C0"/>
                </a:solidFill>
                <a:latin typeface="Arial"/>
                <a:cs typeface="Arial"/>
              </a:rPr>
              <a:t>w</a:t>
            </a:r>
            <a:r>
              <a:rPr b="1" dirty="0">
                <a:solidFill>
                  <a:srgbClr val="0070C0"/>
                </a:solidFill>
                <a:latin typeface="Arial"/>
                <a:cs typeface="Arial"/>
              </a:rPr>
              <a:t>i</a:t>
            </a:r>
            <a:r>
              <a:rPr b="1" spc="-18" dirty="0">
                <a:solidFill>
                  <a:srgbClr val="0070C0"/>
                </a:solidFill>
                <a:latin typeface="Arial"/>
                <a:cs typeface="Arial"/>
              </a:rPr>
              <a:t>ę</a:t>
            </a:r>
            <a:r>
              <a:rPr b="1" spc="-4" dirty="0">
                <a:solidFill>
                  <a:srgbClr val="0070C0"/>
                </a:solidFill>
                <a:latin typeface="Arial"/>
                <a:cs typeface="Arial"/>
              </a:rPr>
              <a:t>ce</a:t>
            </a:r>
            <a:r>
              <a:rPr b="1" dirty="0">
                <a:solidFill>
                  <a:srgbClr val="0070C0"/>
                </a:solidFill>
                <a:latin typeface="Arial"/>
                <a:cs typeface="Arial"/>
              </a:rPr>
              <a:t>j,</a:t>
            </a:r>
            <a:r>
              <a:rPr b="1" spc="-13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0070C0"/>
                </a:solidFill>
                <a:latin typeface="Arial"/>
                <a:cs typeface="Arial"/>
              </a:rPr>
              <a:t>aby</a:t>
            </a:r>
            <a:r>
              <a:rPr spc="39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0070C0"/>
                </a:solidFill>
                <a:latin typeface="Arial"/>
                <a:cs typeface="Arial"/>
              </a:rPr>
              <a:t>o</a:t>
            </a:r>
            <a:r>
              <a:rPr spc="4" dirty="0">
                <a:solidFill>
                  <a:srgbClr val="0070C0"/>
                </a:solidFill>
                <a:latin typeface="Arial"/>
                <a:cs typeface="Arial"/>
              </a:rPr>
              <a:t>s</a:t>
            </a:r>
            <a:r>
              <a:rPr spc="-4" dirty="0">
                <a:solidFill>
                  <a:srgbClr val="0070C0"/>
                </a:solidFill>
                <a:latin typeface="Arial"/>
                <a:cs typeface="Arial"/>
              </a:rPr>
              <a:t>iągn</a:t>
            </a:r>
            <a:r>
              <a:rPr dirty="0">
                <a:solidFill>
                  <a:srgbClr val="0070C0"/>
                </a:solidFill>
                <a:latin typeface="Arial"/>
                <a:cs typeface="Arial"/>
              </a:rPr>
              <a:t>ąć</a:t>
            </a:r>
            <a:r>
              <a:rPr spc="35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0070C0"/>
                </a:solidFill>
                <a:latin typeface="Arial"/>
                <a:cs typeface="Arial"/>
              </a:rPr>
              <a:t>c</a:t>
            </a:r>
            <a:r>
              <a:rPr spc="4" dirty="0">
                <a:solidFill>
                  <a:srgbClr val="0070C0"/>
                </a:solidFill>
                <a:latin typeface="Arial"/>
                <a:cs typeface="Arial"/>
              </a:rPr>
              <a:t>e</a:t>
            </a:r>
            <a:r>
              <a:rPr spc="-4" dirty="0">
                <a:solidFill>
                  <a:srgbClr val="0070C0"/>
                </a:solidFill>
                <a:latin typeface="Arial"/>
                <a:cs typeface="Arial"/>
              </a:rPr>
              <a:t>l</a:t>
            </a:r>
            <a:r>
              <a:rPr dirty="0">
                <a:solidFill>
                  <a:srgbClr val="0070C0"/>
                </a:solidFill>
                <a:latin typeface="Arial"/>
                <a:cs typeface="Arial"/>
              </a:rPr>
              <a:t>?</a:t>
            </a:r>
          </a:p>
          <a:p>
            <a:pPr marL="522805" indent="-511670">
              <a:spcBef>
                <a:spcPts val="1337"/>
              </a:spcBef>
              <a:buClr>
                <a:srgbClr val="231F20"/>
              </a:buClr>
              <a:buFont typeface="Wingdings"/>
              <a:buChar char=""/>
              <a:tabLst>
                <a:tab pos="523362" algn="l"/>
              </a:tabLst>
            </a:pPr>
            <a:r>
              <a:rPr spc="-4" dirty="0">
                <a:solidFill>
                  <a:srgbClr val="0070C0"/>
                </a:solidFill>
                <a:latin typeface="Arial"/>
                <a:cs typeface="Arial"/>
              </a:rPr>
              <a:t>C</a:t>
            </a:r>
            <a:r>
              <a:rPr spc="4" dirty="0">
                <a:solidFill>
                  <a:srgbClr val="0070C0"/>
                </a:solidFill>
                <a:latin typeface="Arial"/>
                <a:cs typeface="Arial"/>
              </a:rPr>
              <a:t>z</a:t>
            </a:r>
            <a:r>
              <a:rPr spc="-4" dirty="0">
                <a:solidFill>
                  <a:srgbClr val="0070C0"/>
                </a:solidFill>
                <a:latin typeface="Arial"/>
                <a:cs typeface="Arial"/>
              </a:rPr>
              <a:t>eg</a:t>
            </a:r>
            <a:r>
              <a:rPr dirty="0">
                <a:solidFill>
                  <a:srgbClr val="0070C0"/>
                </a:solidFill>
                <a:latin typeface="Arial"/>
                <a:cs typeface="Arial"/>
              </a:rPr>
              <a:t>o</a:t>
            </a:r>
            <a:r>
              <a:rPr spc="26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0070C0"/>
                </a:solidFill>
                <a:latin typeface="Arial"/>
                <a:cs typeface="Arial"/>
              </a:rPr>
              <a:t>m</a:t>
            </a:r>
            <a:r>
              <a:rPr spc="-4" dirty="0">
                <a:solidFill>
                  <a:srgbClr val="0070C0"/>
                </a:solidFill>
                <a:latin typeface="Arial"/>
                <a:cs typeface="Arial"/>
              </a:rPr>
              <a:t>o</a:t>
            </a:r>
            <a:r>
              <a:rPr dirty="0">
                <a:solidFill>
                  <a:srgbClr val="0070C0"/>
                </a:solidFill>
                <a:latin typeface="Arial"/>
                <a:cs typeface="Arial"/>
              </a:rPr>
              <a:t>ż</a:t>
            </a:r>
            <a:r>
              <a:rPr spc="-4" dirty="0">
                <a:solidFill>
                  <a:srgbClr val="0070C0"/>
                </a:solidFill>
                <a:latin typeface="Arial"/>
                <a:cs typeface="Arial"/>
              </a:rPr>
              <a:t>e</a:t>
            </a:r>
            <a:r>
              <a:rPr dirty="0">
                <a:solidFill>
                  <a:srgbClr val="0070C0"/>
                </a:solidFill>
                <a:latin typeface="Arial"/>
                <a:cs typeface="Arial"/>
              </a:rPr>
              <a:t>my</a:t>
            </a:r>
            <a:r>
              <a:rPr spc="18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0070C0"/>
                </a:solidFill>
                <a:latin typeface="Arial"/>
                <a:cs typeface="Arial"/>
              </a:rPr>
              <a:t>z</a:t>
            </a:r>
            <a:r>
              <a:rPr spc="4" dirty="0">
                <a:solidFill>
                  <a:srgbClr val="0070C0"/>
                </a:solidFill>
                <a:latin typeface="Arial"/>
                <a:cs typeface="Arial"/>
              </a:rPr>
              <a:t>r</a:t>
            </a:r>
            <a:r>
              <a:rPr spc="-4" dirty="0">
                <a:solidFill>
                  <a:srgbClr val="0070C0"/>
                </a:solidFill>
                <a:latin typeface="Arial"/>
                <a:cs typeface="Arial"/>
              </a:rPr>
              <a:t>obi</a:t>
            </a:r>
            <a:r>
              <a:rPr dirty="0">
                <a:solidFill>
                  <a:srgbClr val="0070C0"/>
                </a:solidFill>
                <a:latin typeface="Arial"/>
                <a:cs typeface="Arial"/>
              </a:rPr>
              <a:t>ć</a:t>
            </a:r>
            <a:r>
              <a:rPr spc="31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b="1" spc="-9" dirty="0">
                <a:solidFill>
                  <a:srgbClr val="0070C0"/>
                </a:solidFill>
                <a:latin typeface="Arial"/>
                <a:cs typeface="Arial"/>
              </a:rPr>
              <a:t>m</a:t>
            </a:r>
            <a:r>
              <a:rPr b="1" dirty="0">
                <a:solidFill>
                  <a:srgbClr val="0070C0"/>
                </a:solidFill>
                <a:latin typeface="Arial"/>
                <a:cs typeface="Arial"/>
              </a:rPr>
              <a:t>n</a:t>
            </a:r>
            <a:r>
              <a:rPr b="1" spc="-9" dirty="0">
                <a:solidFill>
                  <a:srgbClr val="0070C0"/>
                </a:solidFill>
                <a:latin typeface="Arial"/>
                <a:cs typeface="Arial"/>
              </a:rPr>
              <a:t>i</a:t>
            </a:r>
            <a:r>
              <a:rPr b="1" spc="-4" dirty="0">
                <a:solidFill>
                  <a:srgbClr val="0070C0"/>
                </a:solidFill>
                <a:latin typeface="Arial"/>
                <a:cs typeface="Arial"/>
              </a:rPr>
              <a:t>ej</a:t>
            </a:r>
            <a:r>
              <a:rPr dirty="0">
                <a:solidFill>
                  <a:srgbClr val="0070C0"/>
                </a:solidFill>
                <a:latin typeface="Arial"/>
                <a:cs typeface="Arial"/>
              </a:rPr>
              <a:t>,</a:t>
            </a:r>
            <a:r>
              <a:rPr spc="26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0070C0"/>
                </a:solidFill>
                <a:latin typeface="Arial"/>
                <a:cs typeface="Arial"/>
              </a:rPr>
              <a:t>ab</a:t>
            </a:r>
            <a:r>
              <a:rPr dirty="0">
                <a:solidFill>
                  <a:srgbClr val="0070C0"/>
                </a:solidFill>
                <a:latin typeface="Arial"/>
                <a:cs typeface="Arial"/>
              </a:rPr>
              <a:t>y</a:t>
            </a:r>
            <a:r>
              <a:rPr spc="31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0070C0"/>
                </a:solidFill>
                <a:latin typeface="Arial"/>
                <a:cs typeface="Arial"/>
              </a:rPr>
              <a:t>o</a:t>
            </a:r>
            <a:r>
              <a:rPr dirty="0">
                <a:solidFill>
                  <a:srgbClr val="0070C0"/>
                </a:solidFill>
                <a:latin typeface="Arial"/>
                <a:cs typeface="Arial"/>
              </a:rPr>
              <a:t>s</a:t>
            </a:r>
            <a:r>
              <a:rPr spc="-4" dirty="0">
                <a:solidFill>
                  <a:srgbClr val="0070C0"/>
                </a:solidFill>
                <a:latin typeface="Arial"/>
                <a:cs typeface="Arial"/>
              </a:rPr>
              <a:t>iągną</a:t>
            </a:r>
            <a:r>
              <a:rPr dirty="0">
                <a:solidFill>
                  <a:srgbClr val="0070C0"/>
                </a:solidFill>
                <a:latin typeface="Arial"/>
                <a:cs typeface="Arial"/>
              </a:rPr>
              <a:t>ć</a:t>
            </a:r>
            <a:r>
              <a:rPr spc="35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0070C0"/>
                </a:solidFill>
                <a:latin typeface="Arial"/>
                <a:cs typeface="Arial"/>
              </a:rPr>
              <a:t>c</a:t>
            </a:r>
            <a:r>
              <a:rPr spc="-4" dirty="0">
                <a:solidFill>
                  <a:srgbClr val="0070C0"/>
                </a:solidFill>
                <a:latin typeface="Arial"/>
                <a:cs typeface="Arial"/>
              </a:rPr>
              <a:t>el</a:t>
            </a:r>
            <a:r>
              <a:rPr dirty="0">
                <a:solidFill>
                  <a:srgbClr val="0070C0"/>
                </a:solidFill>
                <a:latin typeface="Arial"/>
                <a:cs typeface="Arial"/>
              </a:rPr>
              <a:t>?</a:t>
            </a:r>
          </a:p>
          <a:p>
            <a:pPr marL="462674" indent="-451538">
              <a:spcBef>
                <a:spcPts val="1324"/>
              </a:spcBef>
              <a:buClr>
                <a:srgbClr val="231F20"/>
              </a:buClr>
              <a:buFont typeface="Wingdings"/>
              <a:buChar char=""/>
              <a:tabLst>
                <a:tab pos="463231" algn="l"/>
              </a:tabLst>
            </a:pPr>
            <a:r>
              <a:rPr dirty="0">
                <a:solidFill>
                  <a:srgbClr val="0070C0"/>
                </a:solidFill>
                <a:latin typeface="Arial"/>
                <a:cs typeface="Arial"/>
              </a:rPr>
              <a:t>Co</a:t>
            </a:r>
            <a:r>
              <a:rPr spc="22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0070C0"/>
                </a:solidFill>
                <a:latin typeface="Arial"/>
                <a:cs typeface="Arial"/>
              </a:rPr>
              <a:t>m</a:t>
            </a:r>
            <a:r>
              <a:rPr spc="-4" dirty="0">
                <a:solidFill>
                  <a:srgbClr val="0070C0"/>
                </a:solidFill>
                <a:latin typeface="Arial"/>
                <a:cs typeface="Arial"/>
              </a:rPr>
              <a:t>o</a:t>
            </a:r>
            <a:r>
              <a:rPr dirty="0">
                <a:solidFill>
                  <a:srgbClr val="0070C0"/>
                </a:solidFill>
                <a:latin typeface="Arial"/>
                <a:cs typeface="Arial"/>
              </a:rPr>
              <a:t>ż</a:t>
            </a:r>
            <a:r>
              <a:rPr spc="-4" dirty="0">
                <a:solidFill>
                  <a:srgbClr val="0070C0"/>
                </a:solidFill>
                <a:latin typeface="Arial"/>
                <a:cs typeface="Arial"/>
              </a:rPr>
              <a:t>e</a:t>
            </a:r>
            <a:r>
              <a:rPr dirty="0">
                <a:solidFill>
                  <a:srgbClr val="0070C0"/>
                </a:solidFill>
                <a:latin typeface="Arial"/>
                <a:cs typeface="Arial"/>
              </a:rPr>
              <a:t>my</a:t>
            </a:r>
            <a:r>
              <a:rPr spc="22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0070C0"/>
                </a:solidFill>
                <a:latin typeface="Arial"/>
                <a:cs typeface="Arial"/>
              </a:rPr>
              <a:t>z</a:t>
            </a:r>
            <a:r>
              <a:rPr spc="4" dirty="0">
                <a:solidFill>
                  <a:srgbClr val="0070C0"/>
                </a:solidFill>
                <a:latin typeface="Arial"/>
                <a:cs typeface="Arial"/>
              </a:rPr>
              <a:t>r</a:t>
            </a:r>
            <a:r>
              <a:rPr spc="-4" dirty="0">
                <a:solidFill>
                  <a:srgbClr val="0070C0"/>
                </a:solidFill>
                <a:latin typeface="Arial"/>
                <a:cs typeface="Arial"/>
              </a:rPr>
              <a:t>obi</a:t>
            </a:r>
            <a:r>
              <a:rPr dirty="0">
                <a:solidFill>
                  <a:srgbClr val="0070C0"/>
                </a:solidFill>
                <a:latin typeface="Arial"/>
                <a:cs typeface="Arial"/>
              </a:rPr>
              <a:t>ć</a:t>
            </a:r>
            <a:r>
              <a:rPr spc="35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70C0"/>
                </a:solidFill>
                <a:latin typeface="Arial"/>
                <a:cs typeface="Arial"/>
              </a:rPr>
              <a:t>in</a:t>
            </a:r>
            <a:r>
              <a:rPr b="1" spc="-4" dirty="0">
                <a:solidFill>
                  <a:srgbClr val="0070C0"/>
                </a:solidFill>
                <a:latin typeface="Arial"/>
                <a:cs typeface="Arial"/>
              </a:rPr>
              <a:t>ac</a:t>
            </a:r>
            <a:r>
              <a:rPr b="1" dirty="0">
                <a:solidFill>
                  <a:srgbClr val="0070C0"/>
                </a:solidFill>
                <a:latin typeface="Arial"/>
                <a:cs typeface="Arial"/>
              </a:rPr>
              <a:t>z</a:t>
            </a:r>
            <a:r>
              <a:rPr b="1" spc="-4" dirty="0">
                <a:solidFill>
                  <a:srgbClr val="0070C0"/>
                </a:solidFill>
                <a:latin typeface="Arial"/>
                <a:cs typeface="Arial"/>
              </a:rPr>
              <a:t>e</a:t>
            </a:r>
            <a:r>
              <a:rPr b="1" dirty="0">
                <a:solidFill>
                  <a:srgbClr val="0070C0"/>
                </a:solidFill>
                <a:latin typeface="Arial"/>
                <a:cs typeface="Arial"/>
              </a:rPr>
              <a:t>j</a:t>
            </a:r>
            <a:r>
              <a:rPr dirty="0">
                <a:solidFill>
                  <a:srgbClr val="0070C0"/>
                </a:solidFill>
                <a:latin typeface="Arial"/>
                <a:cs typeface="Arial"/>
              </a:rPr>
              <a:t>,</a:t>
            </a:r>
            <a:r>
              <a:rPr spc="18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0070C0"/>
                </a:solidFill>
                <a:latin typeface="Arial"/>
                <a:cs typeface="Arial"/>
              </a:rPr>
              <a:t>aby</a:t>
            </a:r>
            <a:r>
              <a:rPr spc="26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0070C0"/>
                </a:solidFill>
                <a:latin typeface="Arial"/>
                <a:cs typeface="Arial"/>
              </a:rPr>
              <a:t>o</a:t>
            </a:r>
            <a:r>
              <a:rPr spc="4" dirty="0">
                <a:solidFill>
                  <a:srgbClr val="0070C0"/>
                </a:solidFill>
                <a:latin typeface="Arial"/>
                <a:cs typeface="Arial"/>
              </a:rPr>
              <a:t>s</a:t>
            </a:r>
            <a:r>
              <a:rPr spc="-4" dirty="0">
                <a:solidFill>
                  <a:srgbClr val="0070C0"/>
                </a:solidFill>
                <a:latin typeface="Arial"/>
                <a:cs typeface="Arial"/>
              </a:rPr>
              <a:t>iągn</a:t>
            </a:r>
            <a:r>
              <a:rPr dirty="0">
                <a:solidFill>
                  <a:srgbClr val="0070C0"/>
                </a:solidFill>
                <a:latin typeface="Arial"/>
                <a:cs typeface="Arial"/>
              </a:rPr>
              <a:t>ąć</a:t>
            </a:r>
            <a:r>
              <a:rPr spc="35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0070C0"/>
                </a:solidFill>
                <a:latin typeface="Arial"/>
                <a:cs typeface="Arial"/>
              </a:rPr>
              <a:t>c</a:t>
            </a:r>
            <a:r>
              <a:rPr spc="4" dirty="0">
                <a:solidFill>
                  <a:srgbClr val="0070C0"/>
                </a:solidFill>
                <a:latin typeface="Arial"/>
                <a:cs typeface="Arial"/>
              </a:rPr>
              <a:t>e</a:t>
            </a:r>
            <a:r>
              <a:rPr spc="-4" dirty="0">
                <a:solidFill>
                  <a:srgbClr val="0070C0"/>
                </a:solidFill>
                <a:latin typeface="Arial"/>
                <a:cs typeface="Arial"/>
              </a:rPr>
              <a:t>l</a:t>
            </a:r>
            <a:r>
              <a:rPr dirty="0">
                <a:solidFill>
                  <a:srgbClr val="0070C0"/>
                </a:solidFill>
                <a:latin typeface="Arial"/>
                <a:cs typeface="Arial"/>
              </a:rPr>
              <a:t>?</a:t>
            </a:r>
          </a:p>
          <a:p>
            <a:pPr marL="462674" indent="-451538">
              <a:spcBef>
                <a:spcPts val="1333"/>
              </a:spcBef>
              <a:buClr>
                <a:srgbClr val="231F20"/>
              </a:buClr>
              <a:buFont typeface="Wingdings"/>
              <a:buChar char=""/>
              <a:tabLst>
                <a:tab pos="463231" algn="l"/>
              </a:tabLst>
            </a:pPr>
            <a:r>
              <a:rPr dirty="0">
                <a:solidFill>
                  <a:srgbClr val="0070C0"/>
                </a:solidFill>
                <a:latin typeface="Arial"/>
                <a:cs typeface="Arial"/>
              </a:rPr>
              <a:t>Co</a:t>
            </a:r>
            <a:r>
              <a:rPr spc="22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0070C0"/>
                </a:solidFill>
                <a:latin typeface="Arial"/>
                <a:cs typeface="Arial"/>
              </a:rPr>
              <a:t>m</a:t>
            </a:r>
            <a:r>
              <a:rPr spc="-4" dirty="0">
                <a:solidFill>
                  <a:srgbClr val="0070C0"/>
                </a:solidFill>
                <a:latin typeface="Arial"/>
                <a:cs typeface="Arial"/>
              </a:rPr>
              <a:t>o</a:t>
            </a:r>
            <a:r>
              <a:rPr dirty="0">
                <a:solidFill>
                  <a:srgbClr val="0070C0"/>
                </a:solidFill>
                <a:latin typeface="Arial"/>
                <a:cs typeface="Arial"/>
              </a:rPr>
              <a:t>ż</a:t>
            </a:r>
            <a:r>
              <a:rPr spc="-4" dirty="0">
                <a:solidFill>
                  <a:srgbClr val="0070C0"/>
                </a:solidFill>
                <a:latin typeface="Arial"/>
                <a:cs typeface="Arial"/>
              </a:rPr>
              <a:t>e</a:t>
            </a:r>
            <a:r>
              <a:rPr dirty="0">
                <a:solidFill>
                  <a:srgbClr val="0070C0"/>
                </a:solidFill>
                <a:latin typeface="Arial"/>
                <a:cs typeface="Arial"/>
              </a:rPr>
              <a:t>my</a:t>
            </a:r>
            <a:r>
              <a:rPr spc="22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70C0"/>
                </a:solidFill>
                <a:latin typeface="Arial"/>
                <a:cs typeface="Arial"/>
              </a:rPr>
              <a:t>p</a:t>
            </a:r>
            <a:r>
              <a:rPr b="1" spc="-4" dirty="0">
                <a:solidFill>
                  <a:srgbClr val="0070C0"/>
                </a:solidFill>
                <a:latin typeface="Arial"/>
                <a:cs typeface="Arial"/>
              </a:rPr>
              <a:t>r</a:t>
            </a:r>
            <a:r>
              <a:rPr b="1" dirty="0">
                <a:solidFill>
                  <a:srgbClr val="0070C0"/>
                </a:solidFill>
                <a:latin typeface="Arial"/>
                <a:cs typeface="Arial"/>
              </a:rPr>
              <a:t>z</a:t>
            </a:r>
            <a:r>
              <a:rPr b="1" spc="4" dirty="0">
                <a:solidFill>
                  <a:srgbClr val="0070C0"/>
                </a:solidFill>
                <a:latin typeface="Arial"/>
                <a:cs typeface="Arial"/>
              </a:rPr>
              <a:t>e</a:t>
            </a:r>
            <a:r>
              <a:rPr b="1" spc="-4" dirty="0">
                <a:solidFill>
                  <a:srgbClr val="0070C0"/>
                </a:solidFill>
                <a:latin typeface="Arial"/>
                <a:cs typeface="Arial"/>
              </a:rPr>
              <a:t>s</a:t>
            </a:r>
            <a:r>
              <a:rPr b="1" dirty="0">
                <a:solidFill>
                  <a:srgbClr val="0070C0"/>
                </a:solidFill>
                <a:latin typeface="Arial"/>
                <a:cs typeface="Arial"/>
              </a:rPr>
              <a:t>t</a:t>
            </a:r>
            <a:r>
              <a:rPr b="1" spc="-4" dirty="0">
                <a:solidFill>
                  <a:srgbClr val="0070C0"/>
                </a:solidFill>
                <a:latin typeface="Arial"/>
                <a:cs typeface="Arial"/>
              </a:rPr>
              <a:t>a</a:t>
            </a:r>
            <a:r>
              <a:rPr b="1" dirty="0">
                <a:solidFill>
                  <a:srgbClr val="0070C0"/>
                </a:solidFill>
                <a:latin typeface="Arial"/>
                <a:cs typeface="Arial"/>
              </a:rPr>
              <a:t>ć</a:t>
            </a:r>
            <a:r>
              <a:rPr b="1" spc="22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0070C0"/>
                </a:solidFill>
                <a:latin typeface="Arial"/>
                <a:cs typeface="Arial"/>
              </a:rPr>
              <a:t>ro</a:t>
            </a:r>
            <a:r>
              <a:rPr spc="-4" dirty="0">
                <a:solidFill>
                  <a:srgbClr val="0070C0"/>
                </a:solidFill>
                <a:latin typeface="Arial"/>
                <a:cs typeface="Arial"/>
              </a:rPr>
              <a:t>bi</a:t>
            </a:r>
            <a:r>
              <a:rPr dirty="0">
                <a:solidFill>
                  <a:srgbClr val="0070C0"/>
                </a:solidFill>
                <a:latin typeface="Arial"/>
                <a:cs typeface="Arial"/>
              </a:rPr>
              <a:t>ć,</a:t>
            </a:r>
            <a:r>
              <a:rPr spc="22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0070C0"/>
                </a:solidFill>
                <a:latin typeface="Arial"/>
                <a:cs typeface="Arial"/>
              </a:rPr>
              <a:t>aby</a:t>
            </a:r>
            <a:r>
              <a:rPr spc="39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0070C0"/>
                </a:solidFill>
                <a:latin typeface="Arial"/>
                <a:cs typeface="Arial"/>
              </a:rPr>
              <a:t>o</a:t>
            </a:r>
            <a:r>
              <a:rPr spc="4" dirty="0">
                <a:solidFill>
                  <a:srgbClr val="0070C0"/>
                </a:solidFill>
                <a:latin typeface="Arial"/>
                <a:cs typeface="Arial"/>
              </a:rPr>
              <a:t>s</a:t>
            </a:r>
            <a:r>
              <a:rPr spc="-4" dirty="0">
                <a:solidFill>
                  <a:srgbClr val="0070C0"/>
                </a:solidFill>
                <a:latin typeface="Arial"/>
                <a:cs typeface="Arial"/>
              </a:rPr>
              <a:t>iągn</a:t>
            </a:r>
            <a:r>
              <a:rPr dirty="0">
                <a:solidFill>
                  <a:srgbClr val="0070C0"/>
                </a:solidFill>
                <a:latin typeface="Arial"/>
                <a:cs typeface="Arial"/>
              </a:rPr>
              <a:t>ąć</a:t>
            </a:r>
            <a:r>
              <a:rPr spc="35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0070C0"/>
                </a:solidFill>
                <a:latin typeface="Arial"/>
                <a:cs typeface="Arial"/>
              </a:rPr>
              <a:t>c</a:t>
            </a:r>
            <a:r>
              <a:rPr spc="4" dirty="0">
                <a:solidFill>
                  <a:srgbClr val="0070C0"/>
                </a:solidFill>
                <a:latin typeface="Arial"/>
                <a:cs typeface="Arial"/>
              </a:rPr>
              <a:t>e</a:t>
            </a:r>
            <a:r>
              <a:rPr spc="-4" dirty="0">
                <a:solidFill>
                  <a:srgbClr val="0070C0"/>
                </a:solidFill>
                <a:latin typeface="Arial"/>
                <a:cs typeface="Arial"/>
              </a:rPr>
              <a:t>l</a:t>
            </a:r>
            <a:r>
              <a:rPr dirty="0">
                <a:solidFill>
                  <a:srgbClr val="0070C0"/>
                </a:solidFill>
                <a:latin typeface="Arial"/>
                <a:cs typeface="Arial"/>
              </a:rPr>
              <a:t>?</a:t>
            </a:r>
          </a:p>
          <a:p>
            <a:pPr marL="522805" indent="-511670">
              <a:spcBef>
                <a:spcPts val="1337"/>
              </a:spcBef>
              <a:buClr>
                <a:srgbClr val="231F20"/>
              </a:buClr>
              <a:buFont typeface="Wingdings"/>
              <a:buChar char=""/>
              <a:tabLst>
                <a:tab pos="523362" algn="l"/>
                <a:tab pos="1832323" algn="l"/>
              </a:tabLst>
            </a:pPr>
            <a:r>
              <a:rPr dirty="0">
                <a:solidFill>
                  <a:srgbClr val="0070C0"/>
                </a:solidFill>
                <a:latin typeface="Arial"/>
                <a:cs typeface="Arial"/>
              </a:rPr>
              <a:t>Co</a:t>
            </a:r>
            <a:r>
              <a:rPr spc="35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0070C0"/>
                </a:solidFill>
                <a:latin typeface="Arial"/>
                <a:cs typeface="Arial"/>
              </a:rPr>
              <a:t>m</a:t>
            </a:r>
            <a:r>
              <a:rPr spc="-4" dirty="0">
                <a:solidFill>
                  <a:srgbClr val="0070C0"/>
                </a:solidFill>
                <a:latin typeface="Arial"/>
                <a:cs typeface="Arial"/>
              </a:rPr>
              <a:t>o</a:t>
            </a:r>
            <a:r>
              <a:rPr dirty="0">
                <a:solidFill>
                  <a:srgbClr val="0070C0"/>
                </a:solidFill>
                <a:latin typeface="Arial"/>
                <a:cs typeface="Arial"/>
              </a:rPr>
              <a:t>ż</a:t>
            </a:r>
            <a:r>
              <a:rPr spc="-4" dirty="0">
                <a:solidFill>
                  <a:srgbClr val="0070C0"/>
                </a:solidFill>
                <a:latin typeface="Arial"/>
                <a:cs typeface="Arial"/>
              </a:rPr>
              <a:t>e</a:t>
            </a:r>
            <a:r>
              <a:rPr dirty="0">
                <a:solidFill>
                  <a:srgbClr val="0070C0"/>
                </a:solidFill>
                <a:latin typeface="Arial"/>
                <a:cs typeface="Arial"/>
              </a:rPr>
              <a:t>my</a:t>
            </a:r>
            <a:r>
              <a:rPr dirty="0">
                <a:solidFill>
                  <a:srgbClr val="0070C0"/>
                </a:solidFill>
                <a:latin typeface="Times New Roman"/>
                <a:cs typeface="Times New Roman"/>
              </a:rPr>
              <a:t>	</a:t>
            </a:r>
            <a:r>
              <a:rPr b="1" dirty="0">
                <a:solidFill>
                  <a:srgbClr val="0070C0"/>
                </a:solidFill>
                <a:latin typeface="Arial"/>
                <a:cs typeface="Arial"/>
              </a:rPr>
              <a:t>z</a:t>
            </a:r>
            <a:r>
              <a:rPr b="1" spc="4" dirty="0">
                <a:solidFill>
                  <a:srgbClr val="0070C0"/>
                </a:solidFill>
                <a:latin typeface="Arial"/>
                <a:cs typeface="Arial"/>
              </a:rPr>
              <a:t>a</a:t>
            </a:r>
            <a:r>
              <a:rPr b="1" spc="-4" dirty="0">
                <a:solidFill>
                  <a:srgbClr val="0070C0"/>
                </a:solidFill>
                <a:latin typeface="Arial"/>
                <a:cs typeface="Arial"/>
              </a:rPr>
              <a:t>c</a:t>
            </a:r>
            <a:r>
              <a:rPr b="1" spc="4" dirty="0">
                <a:solidFill>
                  <a:srgbClr val="0070C0"/>
                </a:solidFill>
                <a:latin typeface="Arial"/>
                <a:cs typeface="Arial"/>
              </a:rPr>
              <a:t>z</a:t>
            </a:r>
            <a:r>
              <a:rPr b="1" spc="-4" dirty="0">
                <a:solidFill>
                  <a:srgbClr val="0070C0"/>
                </a:solidFill>
                <a:latin typeface="Arial"/>
                <a:cs typeface="Arial"/>
              </a:rPr>
              <a:t>ą</a:t>
            </a:r>
            <a:r>
              <a:rPr b="1" dirty="0">
                <a:solidFill>
                  <a:srgbClr val="0070C0"/>
                </a:solidFill>
                <a:latin typeface="Arial"/>
                <a:cs typeface="Arial"/>
              </a:rPr>
              <a:t>ć</a:t>
            </a:r>
            <a:r>
              <a:rPr b="1" spc="22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0070C0"/>
                </a:solidFill>
                <a:latin typeface="Arial"/>
                <a:cs typeface="Arial"/>
              </a:rPr>
              <a:t>ro</a:t>
            </a:r>
            <a:r>
              <a:rPr spc="-4" dirty="0">
                <a:solidFill>
                  <a:srgbClr val="0070C0"/>
                </a:solidFill>
                <a:latin typeface="Arial"/>
                <a:cs typeface="Arial"/>
              </a:rPr>
              <a:t>bi</a:t>
            </a:r>
            <a:r>
              <a:rPr dirty="0">
                <a:solidFill>
                  <a:srgbClr val="0070C0"/>
                </a:solidFill>
                <a:latin typeface="Arial"/>
                <a:cs typeface="Arial"/>
              </a:rPr>
              <a:t>ć,</a:t>
            </a:r>
            <a:r>
              <a:rPr spc="35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0070C0"/>
                </a:solidFill>
                <a:latin typeface="Arial"/>
                <a:cs typeface="Arial"/>
              </a:rPr>
              <a:t>aby</a:t>
            </a:r>
            <a:r>
              <a:rPr spc="26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0070C0"/>
                </a:solidFill>
                <a:latin typeface="Arial"/>
                <a:cs typeface="Arial"/>
              </a:rPr>
              <a:t>o</a:t>
            </a:r>
            <a:r>
              <a:rPr spc="4" dirty="0">
                <a:solidFill>
                  <a:srgbClr val="0070C0"/>
                </a:solidFill>
                <a:latin typeface="Arial"/>
                <a:cs typeface="Arial"/>
              </a:rPr>
              <a:t>s</a:t>
            </a:r>
            <a:r>
              <a:rPr spc="-4" dirty="0">
                <a:solidFill>
                  <a:srgbClr val="0070C0"/>
                </a:solidFill>
                <a:latin typeface="Arial"/>
                <a:cs typeface="Arial"/>
              </a:rPr>
              <a:t>iągn</a:t>
            </a:r>
            <a:r>
              <a:rPr dirty="0">
                <a:solidFill>
                  <a:srgbClr val="0070C0"/>
                </a:solidFill>
                <a:latin typeface="Arial"/>
                <a:cs typeface="Arial"/>
              </a:rPr>
              <a:t>ąć</a:t>
            </a:r>
            <a:r>
              <a:rPr spc="35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0070C0"/>
                </a:solidFill>
                <a:latin typeface="Arial"/>
                <a:cs typeface="Arial"/>
              </a:rPr>
              <a:t>c</a:t>
            </a:r>
            <a:r>
              <a:rPr spc="4" dirty="0">
                <a:solidFill>
                  <a:srgbClr val="0070C0"/>
                </a:solidFill>
                <a:latin typeface="Arial"/>
                <a:cs typeface="Arial"/>
              </a:rPr>
              <a:t>e</a:t>
            </a:r>
            <a:r>
              <a:rPr spc="-4" dirty="0">
                <a:solidFill>
                  <a:srgbClr val="0070C0"/>
                </a:solidFill>
                <a:latin typeface="Arial"/>
                <a:cs typeface="Arial"/>
              </a:rPr>
              <a:t>l</a:t>
            </a:r>
            <a:r>
              <a:rPr dirty="0">
                <a:solidFill>
                  <a:srgbClr val="0070C0"/>
                </a:solidFill>
                <a:latin typeface="Arial"/>
                <a:cs typeface="Arial"/>
              </a:rPr>
              <a:t>?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72280" y="1232985"/>
            <a:ext cx="3447441" cy="1178240"/>
          </a:xfrm>
          <a:prstGeom prst="rect">
            <a:avLst/>
          </a:prstGeom>
        </p:spPr>
      </p:pic>
      <p:sp>
        <p:nvSpPr>
          <p:cNvPr id="9" name="Tytuł 1"/>
          <p:cNvSpPr txBox="1">
            <a:spLocks/>
          </p:cNvSpPr>
          <p:nvPr/>
        </p:nvSpPr>
        <p:spPr>
          <a:xfrm>
            <a:off x="1074682" y="64388"/>
            <a:ext cx="10481441" cy="111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200" i="1" smtClean="0"/>
              <a:t>DOSKONALENIE TRENERÓW WSPOMAGANIA OŚWIATY  </a:t>
            </a:r>
            <a:r>
              <a:rPr lang="pl-PL" sz="1200" smtClean="0"/>
              <a:t>POWR.02.10.00-00-7015/17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822229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6740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r>
              <a:rPr lang="pl-PL" sz="1000" dirty="0"/>
              <a:t/>
            </a:r>
            <a:br>
              <a:rPr lang="pl-PL" sz="1000" dirty="0"/>
            </a:br>
            <a:endParaRPr lang="pl-PL" sz="1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71197" y="1280565"/>
            <a:ext cx="10649607" cy="41273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 </a:t>
            </a:r>
            <a:r>
              <a:rPr lang="pl-PL" dirty="0" smtClean="0"/>
              <a:t>	</a:t>
            </a:r>
            <a:r>
              <a:rPr lang="pl-PL" sz="2600" dirty="0" smtClean="0">
                <a:solidFill>
                  <a:srgbClr val="002060"/>
                </a:solidFill>
              </a:rPr>
              <a:t>„</a:t>
            </a:r>
            <a:r>
              <a:rPr lang="pl-PL" sz="2600" dirty="0">
                <a:solidFill>
                  <a:srgbClr val="002060"/>
                </a:solidFill>
              </a:rPr>
              <a:t>Różnorodna działalność praktyczna dzieci –</a:t>
            </a:r>
            <a:r>
              <a:rPr lang="pl-PL" sz="2600" b="1" dirty="0">
                <a:solidFill>
                  <a:srgbClr val="002060"/>
                </a:solidFill>
              </a:rPr>
              <a:t>obserwacje, eksperymenty, doświadczenia wyjaśniające prawa fizyczne, chemiczne czy biologiczne </a:t>
            </a:r>
            <a:r>
              <a:rPr lang="pl-PL" sz="2600" dirty="0">
                <a:solidFill>
                  <a:srgbClr val="002060"/>
                </a:solidFill>
              </a:rPr>
              <a:t>- powodują, że łatwiej zapamiętują one informacje, sprawniej się nimi posługują, potrafią je wykorzystać, a praktyczne wykonane doświadczenia znacząco zwiększają poziom zrozumienia </a:t>
            </a:r>
            <a:r>
              <a:rPr lang="pl-PL" sz="2600" b="1" dirty="0">
                <a:solidFill>
                  <a:srgbClr val="002060"/>
                </a:solidFill>
              </a:rPr>
              <a:t>zależności </a:t>
            </a:r>
            <a:r>
              <a:rPr lang="pl-PL" sz="2600" b="1" dirty="0" err="1">
                <a:solidFill>
                  <a:srgbClr val="002060"/>
                </a:solidFill>
              </a:rPr>
              <a:t>przyczynowoskutkowych</a:t>
            </a:r>
            <a:r>
              <a:rPr lang="pl-PL" sz="2600" dirty="0">
                <a:solidFill>
                  <a:srgbClr val="002060"/>
                </a:solidFill>
              </a:rPr>
              <a:t>, pobudzają do </a:t>
            </a:r>
            <a:r>
              <a:rPr lang="pl-PL" sz="2600" b="1" dirty="0">
                <a:solidFill>
                  <a:srgbClr val="002060"/>
                </a:solidFill>
              </a:rPr>
              <a:t>analizy zdarzeń </a:t>
            </a:r>
            <a:r>
              <a:rPr lang="pl-PL" sz="2600" dirty="0">
                <a:solidFill>
                  <a:srgbClr val="002060"/>
                </a:solidFill>
              </a:rPr>
              <a:t>i </a:t>
            </a:r>
            <a:r>
              <a:rPr lang="pl-PL" sz="2600" b="1" dirty="0">
                <a:solidFill>
                  <a:srgbClr val="002060"/>
                </a:solidFill>
              </a:rPr>
              <a:t>formułowania</a:t>
            </a:r>
            <a:r>
              <a:rPr lang="pl-PL" sz="2600" dirty="0">
                <a:solidFill>
                  <a:srgbClr val="002060"/>
                </a:solidFill>
              </a:rPr>
              <a:t> prawidłowych (choć czasem </a:t>
            </a:r>
            <a:r>
              <a:rPr lang="pl-PL" sz="2600" dirty="0" smtClean="0">
                <a:solidFill>
                  <a:srgbClr val="002060"/>
                </a:solidFill>
              </a:rPr>
              <a:t>infantylnych </a:t>
            </a:r>
            <a:r>
              <a:rPr lang="pl-PL" sz="2600" dirty="0">
                <a:solidFill>
                  <a:srgbClr val="002060"/>
                </a:solidFill>
              </a:rPr>
              <a:t>i naiwnych) </a:t>
            </a:r>
            <a:r>
              <a:rPr lang="pl-PL" sz="2600" b="1" dirty="0">
                <a:solidFill>
                  <a:srgbClr val="002060"/>
                </a:solidFill>
              </a:rPr>
              <a:t>wniosków</a:t>
            </a:r>
            <a:r>
              <a:rPr lang="pl-PL" sz="2600" dirty="0">
                <a:solidFill>
                  <a:srgbClr val="002060"/>
                </a:solidFill>
              </a:rPr>
              <a:t>, skłaniają do </a:t>
            </a:r>
            <a:r>
              <a:rPr lang="pl-PL" sz="2600" b="1" dirty="0">
                <a:solidFill>
                  <a:srgbClr val="002060"/>
                </a:solidFill>
              </a:rPr>
              <a:t>przemyśleń, dociekania</a:t>
            </a:r>
            <a:r>
              <a:rPr lang="pl-PL" sz="2600" dirty="0">
                <a:solidFill>
                  <a:srgbClr val="002060"/>
                </a:solidFill>
              </a:rPr>
              <a:t>. Natomiast sam udział dzieci w czynnościach eksploracyjnych przysparza im wielu emocji: radości z wykonywanych działań, </a:t>
            </a:r>
            <a:r>
              <a:rPr lang="pl-PL" sz="2600" b="1" dirty="0">
                <a:solidFill>
                  <a:srgbClr val="002060"/>
                </a:solidFill>
              </a:rPr>
              <a:t>zaciekawienia</a:t>
            </a:r>
            <a:r>
              <a:rPr lang="pl-PL" sz="2600" dirty="0">
                <a:solidFill>
                  <a:srgbClr val="002060"/>
                </a:solidFill>
              </a:rPr>
              <a:t> przebiegiem i wynikiem eksperymentu, niecierpliwego oczekiwania na rezultat, </a:t>
            </a:r>
            <a:r>
              <a:rPr lang="pl-PL" sz="2600" b="1" dirty="0">
                <a:solidFill>
                  <a:srgbClr val="002060"/>
                </a:solidFill>
              </a:rPr>
              <a:t>satysfakcji</a:t>
            </a:r>
            <a:r>
              <a:rPr lang="pl-PL" sz="2600" dirty="0">
                <a:solidFill>
                  <a:srgbClr val="002060"/>
                </a:solidFill>
              </a:rPr>
              <a:t> z wykonania itp.” 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32370" y="5574535"/>
            <a:ext cx="7327261" cy="1481654"/>
          </a:xfrm>
          <a:prstGeom prst="rect">
            <a:avLst/>
          </a:prstGeom>
        </p:spPr>
      </p:pic>
      <p:sp>
        <p:nvSpPr>
          <p:cNvPr id="8" name="Tytuł 1"/>
          <p:cNvSpPr txBox="1">
            <a:spLocks/>
          </p:cNvSpPr>
          <p:nvPr/>
        </p:nvSpPr>
        <p:spPr>
          <a:xfrm>
            <a:off x="1074682" y="64388"/>
            <a:ext cx="10481441" cy="111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200" i="1" smtClean="0"/>
              <a:t>DOSKONALENIE TRENERÓW WSPOMAGANIA OŚWIATY  </a:t>
            </a:r>
            <a:r>
              <a:rPr lang="pl-PL" sz="1200" smtClean="0"/>
              <a:t>POWR.02.10.00-00-7015/17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718333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6740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r>
              <a:rPr lang="pl-PL" sz="1000" dirty="0"/>
              <a:t/>
            </a:r>
            <a:br>
              <a:rPr lang="pl-PL" sz="1000" dirty="0"/>
            </a:br>
            <a:endParaRPr lang="pl-PL" sz="1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80565"/>
            <a:ext cx="10649607" cy="41273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 smtClean="0">
                <a:solidFill>
                  <a:srgbClr val="002060"/>
                </a:solidFill>
              </a:rPr>
              <a:t>Etapy  doświadczenia:</a:t>
            </a:r>
          </a:p>
          <a:p>
            <a:pPr marL="0" indent="0">
              <a:buNone/>
            </a:pPr>
            <a:r>
              <a:rPr lang="pl-PL" dirty="0">
                <a:solidFill>
                  <a:srgbClr val="0070C0"/>
                </a:solidFill>
              </a:rPr>
              <a:t>1.Sytuacja problemowa </a:t>
            </a:r>
          </a:p>
          <a:p>
            <a:pPr marL="0" indent="0">
              <a:buNone/>
            </a:pPr>
            <a:r>
              <a:rPr lang="pl-PL" dirty="0">
                <a:solidFill>
                  <a:srgbClr val="0070C0"/>
                </a:solidFill>
              </a:rPr>
              <a:t>2.Poszukiwanie hipotez </a:t>
            </a:r>
          </a:p>
          <a:p>
            <a:pPr marL="0" indent="0">
              <a:buNone/>
            </a:pPr>
            <a:r>
              <a:rPr lang="pl-PL" dirty="0">
                <a:solidFill>
                  <a:srgbClr val="0070C0"/>
                </a:solidFill>
              </a:rPr>
              <a:t>3.Organizacja pracy w klasie </a:t>
            </a:r>
          </a:p>
          <a:p>
            <a:pPr marL="0" indent="0">
              <a:buNone/>
            </a:pPr>
            <a:r>
              <a:rPr lang="pl-PL" dirty="0">
                <a:solidFill>
                  <a:srgbClr val="0070C0"/>
                </a:solidFill>
              </a:rPr>
              <a:t>4.Prowadzenie doświadczenia </a:t>
            </a:r>
          </a:p>
          <a:p>
            <a:pPr marL="0" indent="0">
              <a:buNone/>
            </a:pPr>
            <a:r>
              <a:rPr lang="pl-PL" dirty="0">
                <a:solidFill>
                  <a:srgbClr val="0070C0"/>
                </a:solidFill>
              </a:rPr>
              <a:t>5.Wnioskowanie </a:t>
            </a:r>
          </a:p>
          <a:p>
            <a:pPr marL="0" indent="0">
              <a:buNone/>
            </a:pPr>
            <a:r>
              <a:rPr lang="pl-PL" dirty="0">
                <a:solidFill>
                  <a:srgbClr val="0070C0"/>
                </a:solidFill>
              </a:rPr>
              <a:t>6. Utrwalenie zdobytych informacji </a:t>
            </a:r>
          </a:p>
          <a:p>
            <a:pPr marL="0" indent="0">
              <a:buNone/>
            </a:pPr>
            <a:r>
              <a:rPr lang="pl-PL" dirty="0">
                <a:solidFill>
                  <a:srgbClr val="0070C0"/>
                </a:solidFill>
              </a:rPr>
              <a:t>7.Wykorzystanie zdobytej </a:t>
            </a:r>
            <a:r>
              <a:rPr lang="pl-PL" dirty="0" smtClean="0">
                <a:solidFill>
                  <a:srgbClr val="0070C0"/>
                </a:solidFill>
              </a:rPr>
              <a:t>wiedzy</a:t>
            </a:r>
            <a:endParaRPr lang="pl-PL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32370" y="5563518"/>
            <a:ext cx="7327261" cy="1492671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23631" y="826790"/>
            <a:ext cx="4237942" cy="4237942"/>
          </a:xfrm>
          <a:prstGeom prst="rect">
            <a:avLst/>
          </a:prstGeom>
        </p:spPr>
      </p:pic>
      <p:sp>
        <p:nvSpPr>
          <p:cNvPr id="8" name="Tytuł 1"/>
          <p:cNvSpPr txBox="1">
            <a:spLocks/>
          </p:cNvSpPr>
          <p:nvPr/>
        </p:nvSpPr>
        <p:spPr>
          <a:xfrm>
            <a:off x="1074682" y="64388"/>
            <a:ext cx="10481441" cy="111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200" i="1" smtClean="0"/>
              <a:t>DOSKONALENIE TRENERÓW WSPOMAGANIA OŚWIATY  </a:t>
            </a:r>
            <a:r>
              <a:rPr lang="pl-PL" sz="1200" smtClean="0"/>
              <a:t>POWR.02.10.00-00-7015/17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1966901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6740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r>
              <a:rPr lang="pl-PL" sz="1000" dirty="0"/>
              <a:t/>
            </a:r>
            <a:br>
              <a:rPr lang="pl-PL" sz="1000" dirty="0"/>
            </a:br>
            <a:endParaRPr lang="pl-PL" sz="1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71197" y="1280565"/>
            <a:ext cx="10649607" cy="41273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dirty="0">
                <a:solidFill>
                  <a:srgbClr val="002060"/>
                </a:solidFill>
              </a:rPr>
              <a:t>Ważnym elementem podczas inicjowania sytuacji problemowej jest zadawanie uczniom pytań otwartych np.: </a:t>
            </a:r>
          </a:p>
          <a:p>
            <a:pPr marL="0" indent="0">
              <a:buNone/>
            </a:pPr>
            <a:r>
              <a:rPr lang="pl-PL" dirty="0"/>
              <a:t>• </a:t>
            </a:r>
            <a:r>
              <a:rPr lang="pl-PL" dirty="0">
                <a:solidFill>
                  <a:srgbClr val="0070C0"/>
                </a:solidFill>
              </a:rPr>
              <a:t>co należy zrobić, aby……? </a:t>
            </a:r>
          </a:p>
          <a:p>
            <a:pPr marL="0" indent="0">
              <a:buNone/>
            </a:pPr>
            <a:r>
              <a:rPr lang="pl-PL" dirty="0">
                <a:solidFill>
                  <a:srgbClr val="0070C0"/>
                </a:solidFill>
              </a:rPr>
              <a:t>• co się stanie, jeżeli……., dlaczego tak sądzisz? </a:t>
            </a:r>
          </a:p>
          <a:p>
            <a:pPr marL="0" indent="0">
              <a:buNone/>
            </a:pPr>
            <a:r>
              <a:rPr lang="pl-PL" dirty="0">
                <a:solidFill>
                  <a:srgbClr val="0070C0"/>
                </a:solidFill>
              </a:rPr>
              <a:t>• co się zmieniło?, co zaobserwowałeś? </a:t>
            </a:r>
          </a:p>
          <a:p>
            <a:pPr marL="0" indent="0">
              <a:buNone/>
            </a:pPr>
            <a:r>
              <a:rPr lang="pl-PL" dirty="0">
                <a:solidFill>
                  <a:srgbClr val="0070C0"/>
                </a:solidFill>
              </a:rPr>
              <a:t>• jak myślisz, dlaczego tak się stało? 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32370" y="5563518"/>
            <a:ext cx="7327261" cy="1492671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92872" y="2221447"/>
            <a:ext cx="3610851" cy="2612396"/>
          </a:xfrm>
          <a:prstGeom prst="rect">
            <a:avLst/>
          </a:prstGeom>
        </p:spPr>
      </p:pic>
      <p:sp>
        <p:nvSpPr>
          <p:cNvPr id="8" name="Tytuł 1"/>
          <p:cNvSpPr txBox="1">
            <a:spLocks/>
          </p:cNvSpPr>
          <p:nvPr/>
        </p:nvSpPr>
        <p:spPr>
          <a:xfrm>
            <a:off x="1074682" y="64388"/>
            <a:ext cx="10481441" cy="111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200" i="1" smtClean="0"/>
              <a:t>DOSKONALENIE TRENERÓW WSPOMAGANIA OŚWIATY  </a:t>
            </a:r>
            <a:r>
              <a:rPr lang="pl-PL" sz="1200" smtClean="0"/>
              <a:t>POWR.02.10.00-00-7015/17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4146085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6740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r>
              <a:rPr lang="pl-PL" sz="1000" dirty="0"/>
              <a:t/>
            </a:r>
            <a:br>
              <a:rPr lang="pl-PL" sz="1000" dirty="0"/>
            </a:br>
            <a:endParaRPr lang="pl-PL" sz="1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71197" y="1280565"/>
            <a:ext cx="10649607" cy="41273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b="1" dirty="0">
                <a:solidFill>
                  <a:srgbClr val="002060"/>
                </a:solidFill>
              </a:rPr>
              <a:t>METODY AKTYWIZUJĄCE</a:t>
            </a:r>
            <a:r>
              <a:rPr lang="pl-PL" dirty="0">
                <a:solidFill>
                  <a:srgbClr val="002060"/>
                </a:solidFill>
              </a:rPr>
              <a:t> </a:t>
            </a:r>
            <a:endParaRPr lang="pl-PL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pl-PL" dirty="0">
                <a:solidFill>
                  <a:srgbClr val="002060"/>
                </a:solidFill>
              </a:rPr>
              <a:t>t</a:t>
            </a:r>
            <a:r>
              <a:rPr lang="pl-PL" dirty="0" smtClean="0">
                <a:solidFill>
                  <a:srgbClr val="002060"/>
                </a:solidFill>
              </a:rPr>
              <a:t>o pomoce </a:t>
            </a:r>
            <a:r>
              <a:rPr lang="pl-PL" dirty="0">
                <a:solidFill>
                  <a:srgbClr val="002060"/>
                </a:solidFill>
              </a:rPr>
              <a:t>i wskazówki, dzięki którym uczeń poszerza swoją wiedzę, pogłębia swoje zainteresowania, rozwija nowe pomysły i nowe idee, komunikuje się z innymi, uczy się dyskutować i spierać na różne tematy.</a:t>
            </a:r>
          </a:p>
          <a:p>
            <a:pPr marL="0" indent="0" algn="ctr">
              <a:buNone/>
            </a:pPr>
            <a:r>
              <a:rPr lang="pl-PL" u="sng" dirty="0">
                <a:solidFill>
                  <a:srgbClr val="002060"/>
                </a:solidFill>
              </a:rPr>
              <a:t>Metody te charakteryzują się: </a:t>
            </a:r>
          </a:p>
          <a:p>
            <a:pPr lvl="0"/>
            <a:r>
              <a:rPr lang="pl-PL" dirty="0">
                <a:solidFill>
                  <a:srgbClr val="002060"/>
                </a:solidFill>
              </a:rPr>
              <a:t>dużą siłą stymulowania aktywności uczniów i nauczycieli, </a:t>
            </a:r>
          </a:p>
          <a:p>
            <a:pPr lvl="0"/>
            <a:r>
              <a:rPr lang="pl-PL" dirty="0">
                <a:solidFill>
                  <a:srgbClr val="002060"/>
                </a:solidFill>
              </a:rPr>
              <a:t> wysoką skutecznością, </a:t>
            </a:r>
          </a:p>
          <a:p>
            <a:pPr lvl="0"/>
            <a:r>
              <a:rPr lang="pl-PL" dirty="0">
                <a:solidFill>
                  <a:srgbClr val="002060"/>
                </a:solidFill>
              </a:rPr>
              <a:t> dużą różnorodnością i atrakcyjnością. </a:t>
            </a:r>
          </a:p>
          <a:p>
            <a:pPr marL="0" indent="0">
              <a:buNone/>
            </a:pPr>
            <a:endParaRPr lang="pl-PL" b="1" dirty="0">
              <a:solidFill>
                <a:srgbClr val="002060"/>
              </a:solidFill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32370" y="5552501"/>
            <a:ext cx="7327261" cy="1503688"/>
          </a:xfrm>
          <a:prstGeom prst="rect">
            <a:avLst/>
          </a:prstGeom>
        </p:spPr>
      </p:pic>
      <p:sp>
        <p:nvSpPr>
          <p:cNvPr id="8" name="Tytuł 1"/>
          <p:cNvSpPr txBox="1">
            <a:spLocks/>
          </p:cNvSpPr>
          <p:nvPr/>
        </p:nvSpPr>
        <p:spPr>
          <a:xfrm>
            <a:off x="1074682" y="64388"/>
            <a:ext cx="10481441" cy="111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200" i="1" smtClean="0"/>
              <a:t>DOSKONALENIE TRENERÓW WSPOMAGANIA OŚWIATY  </a:t>
            </a:r>
            <a:r>
              <a:rPr lang="pl-PL" sz="1200" smtClean="0"/>
              <a:t>POWR.02.10.00-00-7015/17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3722914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6740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r>
              <a:rPr lang="pl-PL" sz="1000" dirty="0"/>
              <a:t/>
            </a:r>
            <a:br>
              <a:rPr lang="pl-PL" sz="1000" dirty="0"/>
            </a:br>
            <a:endParaRPr lang="pl-PL" sz="1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71197" y="1280565"/>
            <a:ext cx="10649607" cy="41273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b="1" dirty="0">
                <a:solidFill>
                  <a:srgbClr val="002060"/>
                </a:solidFill>
              </a:rPr>
              <a:t>W trakcie przeprowadzania zajęć z wykorzystaniem metod aktywnych należy pamiętać o kilku </a:t>
            </a:r>
            <a:r>
              <a:rPr lang="pl-PL" b="1" dirty="0" smtClean="0">
                <a:solidFill>
                  <a:srgbClr val="002060"/>
                </a:solidFill>
              </a:rPr>
              <a:t>zasadach:</a:t>
            </a:r>
          </a:p>
          <a:p>
            <a:pPr marL="0" indent="0" algn="ctr">
              <a:buNone/>
            </a:pPr>
            <a:r>
              <a:rPr lang="pl-PL" dirty="0" smtClean="0">
                <a:solidFill>
                  <a:srgbClr val="0070C0"/>
                </a:solidFill>
              </a:rPr>
              <a:t>Nie </a:t>
            </a:r>
            <a:r>
              <a:rPr lang="pl-PL" dirty="0">
                <a:solidFill>
                  <a:srgbClr val="0070C0"/>
                </a:solidFill>
              </a:rPr>
              <a:t>wykluczamy nikogo z zabawy, dlatego że czegoś nie wie lub nie potrafi. </a:t>
            </a:r>
            <a:endParaRPr lang="pl-PL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pl-PL" dirty="0" smtClean="0">
                <a:solidFill>
                  <a:srgbClr val="0070C0"/>
                </a:solidFill>
              </a:rPr>
              <a:t>Nie </a:t>
            </a:r>
            <a:r>
              <a:rPr lang="pl-PL" dirty="0">
                <a:solidFill>
                  <a:srgbClr val="0070C0"/>
                </a:solidFill>
              </a:rPr>
              <a:t>dzielimy uczniów na lepszych gorszych. </a:t>
            </a:r>
            <a:endParaRPr lang="pl-PL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pl-PL" dirty="0" smtClean="0">
                <a:solidFill>
                  <a:srgbClr val="0070C0"/>
                </a:solidFill>
              </a:rPr>
              <a:t>Jeżeli </a:t>
            </a:r>
            <a:r>
              <a:rPr lang="pl-PL" dirty="0">
                <a:solidFill>
                  <a:srgbClr val="0070C0"/>
                </a:solidFill>
              </a:rPr>
              <a:t>ktoś nie ma ochoty się bawić, nie zmuszamy go. </a:t>
            </a:r>
            <a:endParaRPr lang="pl-PL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pl-PL" dirty="0" smtClean="0">
                <a:solidFill>
                  <a:srgbClr val="0070C0"/>
                </a:solidFill>
              </a:rPr>
              <a:t>Nauczyciel </a:t>
            </a:r>
            <a:r>
              <a:rPr lang="pl-PL" dirty="0">
                <a:solidFill>
                  <a:srgbClr val="0070C0"/>
                </a:solidFill>
              </a:rPr>
              <a:t>także uczestniczy w zabawie. </a:t>
            </a:r>
            <a:endParaRPr lang="pl-PL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pl-PL" dirty="0" smtClean="0">
                <a:solidFill>
                  <a:srgbClr val="0070C0"/>
                </a:solidFill>
              </a:rPr>
              <a:t>Każdy </a:t>
            </a:r>
            <a:r>
              <a:rPr lang="pl-PL" dirty="0">
                <a:solidFill>
                  <a:srgbClr val="0070C0"/>
                </a:solidFill>
              </a:rPr>
              <a:t>ma prawo do popełniania błędów.</a:t>
            </a:r>
          </a:p>
          <a:p>
            <a:pPr marL="0" indent="0" algn="ctr">
              <a:buNone/>
            </a:pPr>
            <a:endParaRPr lang="pl-PL" dirty="0">
              <a:solidFill>
                <a:srgbClr val="0070C0"/>
              </a:solidFill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32370" y="5552501"/>
            <a:ext cx="7327261" cy="1503688"/>
          </a:xfrm>
          <a:prstGeom prst="rect">
            <a:avLst/>
          </a:prstGeom>
        </p:spPr>
      </p:pic>
      <p:sp>
        <p:nvSpPr>
          <p:cNvPr id="8" name="Tytuł 1"/>
          <p:cNvSpPr txBox="1">
            <a:spLocks/>
          </p:cNvSpPr>
          <p:nvPr/>
        </p:nvSpPr>
        <p:spPr>
          <a:xfrm>
            <a:off x="1074682" y="64388"/>
            <a:ext cx="10481441" cy="111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200" i="1" smtClean="0"/>
              <a:t>DOSKONALENIE TRENERÓW WSPOMAGANIA OŚWIATY  </a:t>
            </a:r>
            <a:r>
              <a:rPr lang="pl-PL" sz="1200" smtClean="0"/>
              <a:t>POWR.02.10.00-00-7015/17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2656173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23351" y="3383333"/>
            <a:ext cx="3810214" cy="2230645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36740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r>
              <a:rPr lang="pl-PL" sz="1000" dirty="0"/>
              <a:t/>
            </a:r>
            <a:br>
              <a:rPr lang="pl-PL" sz="1000" dirty="0"/>
            </a:br>
            <a:endParaRPr lang="pl-PL" sz="1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80565"/>
            <a:ext cx="10649607" cy="41273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u="sng" dirty="0" smtClean="0">
                <a:solidFill>
                  <a:srgbClr val="002060"/>
                </a:solidFill>
              </a:rPr>
              <a:t>Ogólny podział metod aktywizujących:</a:t>
            </a:r>
          </a:p>
          <a:p>
            <a:pPr>
              <a:buFontTx/>
              <a:buChar char="-"/>
            </a:pPr>
            <a:r>
              <a:rPr lang="pl-PL" dirty="0" smtClean="0">
                <a:solidFill>
                  <a:srgbClr val="002060"/>
                </a:solidFill>
              </a:rPr>
              <a:t>Metody problemowe,</a:t>
            </a:r>
          </a:p>
          <a:p>
            <a:pPr>
              <a:buFontTx/>
              <a:buChar char="-"/>
            </a:pPr>
            <a:r>
              <a:rPr lang="pl-PL" dirty="0" smtClean="0">
                <a:solidFill>
                  <a:srgbClr val="002060"/>
                </a:solidFill>
              </a:rPr>
              <a:t>Metody ekspresji i impresji </a:t>
            </a:r>
          </a:p>
          <a:p>
            <a:pPr>
              <a:buFontTx/>
              <a:buChar char="-"/>
            </a:pPr>
            <a:r>
              <a:rPr lang="pl-PL" dirty="0" smtClean="0">
                <a:solidFill>
                  <a:srgbClr val="002060"/>
                </a:solidFill>
              </a:rPr>
              <a:t>Metody graficznego zapisu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32370" y="5574535"/>
            <a:ext cx="7327261" cy="1481654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78963" y="1192554"/>
            <a:ext cx="2489864" cy="2591722"/>
          </a:xfrm>
          <a:prstGeom prst="rect">
            <a:avLst/>
          </a:prstGeom>
        </p:spPr>
      </p:pic>
      <p:sp>
        <p:nvSpPr>
          <p:cNvPr id="8" name="Tytuł 1"/>
          <p:cNvSpPr txBox="1">
            <a:spLocks/>
          </p:cNvSpPr>
          <p:nvPr/>
        </p:nvSpPr>
        <p:spPr>
          <a:xfrm>
            <a:off x="1074682" y="64388"/>
            <a:ext cx="10481441" cy="111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200" i="1" smtClean="0"/>
              <a:t>DOSKONALENIE TRENERÓW WSPOMAGANIA OŚWIATY  </a:t>
            </a:r>
            <a:r>
              <a:rPr lang="pl-PL" sz="1200" smtClean="0"/>
              <a:t>POWR.02.10.00-00-7015/17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25734812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6740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r>
              <a:rPr lang="pl-PL" sz="1000" dirty="0"/>
              <a:t/>
            </a:r>
            <a:br>
              <a:rPr lang="pl-PL" sz="1000" dirty="0"/>
            </a:br>
            <a:endParaRPr lang="pl-PL" sz="1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80565"/>
            <a:ext cx="10649607" cy="41273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b="1" dirty="0">
                <a:solidFill>
                  <a:srgbClr val="002060"/>
                </a:solidFill>
              </a:rPr>
              <a:t>Metody graficznego zapisu ułatwiające zapamiętanie podstawowych pojęć, obiektów i zależności </a:t>
            </a:r>
            <a:r>
              <a:rPr lang="pl-PL" b="1" dirty="0" smtClean="0">
                <a:solidFill>
                  <a:srgbClr val="002060"/>
                </a:solidFill>
              </a:rPr>
              <a:t>matematyczno-przyrodniczych</a:t>
            </a:r>
            <a:r>
              <a:rPr lang="pl-PL" b="1" dirty="0"/>
              <a:t>.</a:t>
            </a: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32370" y="5563518"/>
            <a:ext cx="7327261" cy="1492671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1610437" y="2429301"/>
            <a:ext cx="792191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u="sng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W metodach </a:t>
            </a:r>
            <a:r>
              <a:rPr lang="pl-PL" sz="2000" u="sng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graficznego </a:t>
            </a:r>
            <a:r>
              <a:rPr lang="pl-PL" sz="2000" u="sng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zapisu</a:t>
            </a:r>
            <a:r>
              <a:rPr lang="pl-PL" sz="20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0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proces podejmowania decyzji przedstawia się na rysunku. </a:t>
            </a:r>
            <a:endParaRPr lang="pl-PL" sz="2000" dirty="0" smtClean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pl-PL" sz="20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Metody te zachęcają </a:t>
            </a:r>
            <a:r>
              <a:rPr lang="pl-PL" sz="20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do samodzielnego podejmowania </a:t>
            </a:r>
            <a:r>
              <a:rPr lang="pl-PL" sz="20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decyzji. </a:t>
            </a:r>
          </a:p>
          <a:p>
            <a:r>
              <a:rPr lang="pl-PL" sz="20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Przykładowymi metodami graficznego zapisu są : </a:t>
            </a:r>
          </a:p>
          <a:p>
            <a:r>
              <a:rPr lang="pl-PL" sz="20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- </a:t>
            </a:r>
            <a:r>
              <a:rPr lang="pl-PL" sz="20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rybi szkielet</a:t>
            </a:r>
            <a:r>
              <a:rPr lang="pl-PL" sz="20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</a:t>
            </a:r>
          </a:p>
          <a:p>
            <a:r>
              <a:rPr lang="pl-PL" sz="20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-plakat,</a:t>
            </a:r>
          </a:p>
          <a:p>
            <a:r>
              <a:rPr lang="pl-PL" sz="20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-mapa </a:t>
            </a:r>
            <a:r>
              <a:rPr lang="pl-PL" sz="20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mentalna</a:t>
            </a:r>
            <a:r>
              <a:rPr lang="pl-PL" sz="20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</a:t>
            </a:r>
          </a:p>
          <a:p>
            <a:r>
              <a:rPr lang="pl-PL" sz="20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-śnieżna </a:t>
            </a:r>
            <a:r>
              <a:rPr lang="pl-PL" sz="20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kula, </a:t>
            </a:r>
            <a:endParaRPr lang="pl-PL" sz="2000" dirty="0" smtClean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pl-PL" sz="20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-mapa </a:t>
            </a:r>
            <a:r>
              <a:rPr lang="pl-PL" sz="20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skojarzeń.</a:t>
            </a:r>
            <a:endParaRPr lang="pl-PL" sz="2000" dirty="0">
              <a:solidFill>
                <a:srgbClr val="0070C0"/>
              </a:solidFill>
            </a:endParaRPr>
          </a:p>
        </p:txBody>
      </p:sp>
      <p:sp>
        <p:nvSpPr>
          <p:cNvPr id="8" name="Tytuł 1"/>
          <p:cNvSpPr txBox="1">
            <a:spLocks/>
          </p:cNvSpPr>
          <p:nvPr/>
        </p:nvSpPr>
        <p:spPr>
          <a:xfrm>
            <a:off x="1074682" y="64388"/>
            <a:ext cx="10481441" cy="111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200" i="1" smtClean="0"/>
              <a:t>DOSKONALENIE TRENERÓW WSPOMAGANIA OŚWIATY  </a:t>
            </a:r>
            <a:r>
              <a:rPr lang="pl-PL" sz="1200" smtClean="0"/>
              <a:t>POWR.02.10.00-00-7015/17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156146555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671</TotalTime>
  <Words>612</Words>
  <Application>Microsoft Office PowerPoint</Application>
  <PresentationFormat>Panoramiczny</PresentationFormat>
  <Paragraphs>151</Paragraphs>
  <Slides>20</Slides>
  <Notes>19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Wingdings</vt:lpstr>
      <vt:lpstr>Motyw pakietu Office</vt:lpstr>
      <vt:lpstr>DOSKONALENIE TRENERÓW WSPOMAGANIA OŚWIATY W ZAKRESIE WSPOMAGANIA SZKÓŁ W ROZWOJU KOMPETENCJI MATEMATYCZNO-PRZYRODNICZYCH – I ETAP EDUKACYJNY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     DOSKONALENIE TRENERÓW WSPOMAGANIA OŚWIATY  POWR.02.10.00-00-7015/17</vt:lpstr>
      <vt:lpstr> </vt:lpstr>
      <vt:lpstr>      DOSKONALENIE TRENERÓW WSPOMAGANIA OŚWIATY  POWR.02.10.00-00-7015/17</vt:lpstr>
      <vt:lpstr> </vt:lpstr>
      <vt:lpstr>      DOSKONALENIE TRENERÓW WSPOMAGANIA OŚWIATY  POWR.02.10.00-00-7015/17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Maria Okońska</dc:creator>
  <cp:lastModifiedBy>Beata Nadarzyńska</cp:lastModifiedBy>
  <cp:revision>40</cp:revision>
  <dcterms:created xsi:type="dcterms:W3CDTF">2018-12-02T13:14:09Z</dcterms:created>
  <dcterms:modified xsi:type="dcterms:W3CDTF">2019-01-21T16:18:46Z</dcterms:modified>
</cp:coreProperties>
</file>